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4"/>
  </p:notesMasterIdLst>
  <p:sldIdLst>
    <p:sldId id="278" r:id="rId2"/>
    <p:sldId id="284" r:id="rId3"/>
    <p:sldId id="276" r:id="rId4"/>
    <p:sldId id="280" r:id="rId5"/>
    <p:sldId id="281" r:id="rId6"/>
    <p:sldId id="291" r:id="rId7"/>
    <p:sldId id="301" r:id="rId8"/>
    <p:sldId id="283" r:id="rId9"/>
    <p:sldId id="286" r:id="rId10"/>
    <p:sldId id="282" r:id="rId11"/>
    <p:sldId id="287" r:id="rId12"/>
    <p:sldId id="288" r:id="rId13"/>
    <p:sldId id="289" r:id="rId14"/>
    <p:sldId id="293" r:id="rId15"/>
    <p:sldId id="296" r:id="rId16"/>
    <p:sldId id="297" r:id="rId17"/>
    <p:sldId id="295" r:id="rId18"/>
    <p:sldId id="298" r:id="rId19"/>
    <p:sldId id="299" r:id="rId20"/>
    <p:sldId id="292" r:id="rId21"/>
    <p:sldId id="290" r:id="rId22"/>
    <p:sldId id="300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13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38" y="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D0B47-57BD-4DB0-86D9-A45FD7315C3C}" type="datetimeFigureOut">
              <a:rPr lang="ru-RU" smtClean="0"/>
              <a:pPr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4CD14-E41C-4321-805A-80B47A324F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93564F-B29D-42A5-B39B-AAA22E833FB6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DDA88-D9E4-4FE7-A510-2CB3F7EC94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1086E2-8FBC-41E8-B327-D5C9C2489DCA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F88DBF-131C-41B6-9A5D-0C9DFDCCA9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E91C4-4D3F-4BD5-834C-F03273EA2F5A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724BBF-1C85-4C75-8458-6B4627C80C9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18F6AE-EA2C-46F9-A2B6-B3D7E56D89B4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F5692-649D-4210-B861-7EC2C83D1D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5040FB-DB9E-4596-A190-EEEB705B6C6E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DFCEA-3435-4A4D-9B3A-29121910DF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14ED51-AF24-48ED-A9EF-DFB76AAFC606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45FED4-9CAE-4345-AC65-6C3E11CEB0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B1B6E8-31D0-4E22-A5F4-A6F9F7F907DA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7C75E-3533-4E53-AAE9-44AE7BA53C7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21FCE0-3E8D-44D5-9203-A0580C92D1A2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300F1-3860-47BD-81F8-277C0DD69F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A7D08-7FC8-41C2-B74C-D8E15A6522AF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F1A44-607A-489E-9C7F-F59C0EE3FC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48DB9-C9FC-402D-91A5-09F331FE11A6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50A65-1ABC-4E2E-9651-4F87A4DEBD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7D2237-1FA5-493C-A69B-E4A7164F4985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E108-7174-461E-9E5F-25BD057FB9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593050-393E-40A9-A1E7-3AB054FF6B70}" type="datetimeFigureOut">
              <a:rPr lang="ru-RU" smtClean="0"/>
              <a:pPr>
                <a:defRPr/>
              </a:pPr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3A66B7-64EC-44D4-9EC5-57B536AE0C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57" y="-1378859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962" y="6531430"/>
            <a:ext cx="3902075" cy="17417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75657" y="-551544"/>
            <a:ext cx="10029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3060700" algn="l"/>
                <a:tab pos="5940425" algn="l"/>
              </a:tabLs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Муниципальное бюджетное дошкольное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tabLst>
                <a:tab pos="3060700" algn="l"/>
                <a:tab pos="5940425" algn="l"/>
              </a:tabLs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учреждение «Детский сад № 1 «Лучик»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tabLst>
                <a:tab pos="3060700" algn="l"/>
                <a:tab pos="5940425" algn="l"/>
              </a:tabLs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Комсомольское </a:t>
            </a:r>
            <a:r>
              <a:rPr lang="ru-RU" sz="2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Гудермесского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муниципального района»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9971312" y="5878286"/>
            <a:ext cx="4281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Разработала: педагог – психолог</a:t>
            </a:r>
          </a:p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А.Б.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Бачарова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03274" y="7997371"/>
            <a:ext cx="2585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Ноябрь,  2023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61258" y="2250132"/>
            <a:ext cx="11930742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ПРОЕКТ</a:t>
            </a:r>
            <a:endParaRPr kumimoji="0" lang="ru-RU" sz="6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«В гостях у сказки»</a:t>
            </a:r>
            <a:endParaRPr lang="en-US" sz="6600" b="1" dirty="0" smtClean="0"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(с использованием метода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сказкотерапии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14" y="5515428"/>
            <a:ext cx="5898923" cy="32822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-667657" y="-39491"/>
            <a:ext cx="12859657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Этапы работы над проектом: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этап – постановка проблемы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этап – подготовительный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– реализация проекта 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492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(со всеми участниками образовательного </a:t>
            </a:r>
            <a:r>
              <a:rPr kumimoji="0" lang="en-US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процесса)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49263" marR="0" lvl="0" indent="15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5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 – заключительный 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49263" marR="0" lvl="0" indent="158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(презентация проекта)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-1407887" y="340314"/>
            <a:ext cx="15327087" cy="792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Игровое занятие с театрализацией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Терапевтическая сказка «Сон колобка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Терапевтическая сказка «Сказка про ежа-драчуна»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Консультация: 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как средство эмоционального и коммуникативного развития детей дошкольного возраста»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Анкетирование  родителей по теме: «Сказки в жизни детей»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Сказка для развития терпимости «Карандаши»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Самостоятельное составление сказки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Мастер-класс с педагогами «Фиолетовый лес»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Выставка семейных рисунков: «Моя любимая сказка»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Сказка для адаптации к детскому саду.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Тренинг с элементами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сказкотерапии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 песочнице. 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Консультация для педагогов 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 работе с детьми с ОВЗ»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Консультация для родителей «Роль сказки в воспитании детей дошкольного возраста.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Терапевтическая сказка для агрессивных детей. «Сказка о пропавшей улыбке»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Подготовка презентации по теме проекта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Рекомендации по теме проекта</a:t>
            </a:r>
          </a:p>
          <a:p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i="1" dirty="0" smtClean="0"/>
              <a:t> </a:t>
            </a:r>
            <a:endParaRPr lang="ru-RU" sz="2600" i="1" dirty="0" smtClean="0"/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257" y="-638628"/>
            <a:ext cx="10667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3 этап – реализация проекта</a:t>
            </a:r>
            <a:endParaRPr lang="ru-RU" sz="5400" b="1" dirty="0" smtClean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0743" y="-2162629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1143" y="6139703"/>
            <a:ext cx="4020456" cy="20463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-1407887" y="4064410"/>
            <a:ext cx="15327087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Рисунок 8" descr="IMG_6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7257" y="493486"/>
            <a:ext cx="6204858" cy="5950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64457" y="-812801"/>
            <a:ext cx="1397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ИГРОВОЕ ЗАНЯТИЕ  С ТЕАТРАЛИЗАЦИЕЙ 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13" name="Рисунок 12" descr="IMG_63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49829" y="1001486"/>
            <a:ext cx="4978400" cy="5174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6408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74515" y="921657"/>
            <a:ext cx="5181601" cy="5464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IMG_62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423885" y="3443514"/>
            <a:ext cx="5413828" cy="4060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62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1486" y="5058228"/>
            <a:ext cx="5442857" cy="3599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6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6305" y="1436914"/>
            <a:ext cx="4983239" cy="3378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626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94800" y="2449285"/>
            <a:ext cx="5043714" cy="366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-653144" y="0"/>
            <a:ext cx="13948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КОНСУЛЬТАЦИИ С ПЕДАГОГАМИ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1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125828" y="3701142"/>
            <a:ext cx="4750720" cy="3592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5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3142" y="4753428"/>
            <a:ext cx="5573486" cy="3526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63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63314" y="3367314"/>
            <a:ext cx="4422017" cy="3316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63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1" y="1132114"/>
            <a:ext cx="5312228" cy="298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-246743" y="-478970"/>
            <a:ext cx="1267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Monotype Corsiva" pitchFamily="66" charset="0"/>
              </a:rPr>
              <a:t>ЧТЕНИЕ  СКАЗОК</a:t>
            </a:r>
            <a:endParaRPr lang="ru-RU" sz="7200" b="1" dirty="0">
              <a:latin typeface="Monotype Corsiva" pitchFamily="66" charset="0"/>
            </a:endParaRPr>
          </a:p>
        </p:txBody>
      </p:sp>
      <p:pic>
        <p:nvPicPr>
          <p:cNvPr id="13" name="Рисунок 12" descr="2a448f0e444d7ba41539c3b1b6b34ff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599813" y="682171"/>
            <a:ext cx="3199626" cy="2681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62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4800" y="1679470"/>
            <a:ext cx="5747657" cy="5178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6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24627" y="2380343"/>
            <a:ext cx="4692056" cy="508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62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37599" y="2418694"/>
            <a:ext cx="5109030" cy="4439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-754743" y="1"/>
            <a:ext cx="1371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МАСТЕР – КЛАСС  С  ПЕДАГОГАМИ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63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1258" y="653143"/>
            <a:ext cx="6466870" cy="7104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63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62629" y="2235199"/>
            <a:ext cx="4789715" cy="4847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63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34287" y="2075543"/>
            <a:ext cx="4992914" cy="4310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-348344" y="-449942"/>
            <a:ext cx="12946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ВЫСТАВКА ДЕТСКИХ РИСУНКОВ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_63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0571" y="612712"/>
            <a:ext cx="6400800" cy="624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63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91657" y="1320801"/>
            <a:ext cx="5032694" cy="6241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63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4571" y="1195311"/>
            <a:ext cx="4767944" cy="5082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33828" y="-435428"/>
            <a:ext cx="1185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ИГРОВОЙ ТРЕНИНГ </a:t>
            </a:r>
            <a:endParaRPr lang="ru-RU" sz="6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-406400"/>
            <a:ext cx="12685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КОНСУЛЬТАЦИИ С РОДИТЕЛЯМИ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11" name="Рисунок 10" descr="IMG_64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090057" y="2276003"/>
            <a:ext cx="4963886" cy="458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6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9608085" y="1980830"/>
            <a:ext cx="4311484" cy="4717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G_62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42190" y="1625600"/>
            <a:ext cx="5974382" cy="599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3396" y="65226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-406400"/>
            <a:ext cx="12685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ИНФОРМАЦИЯ ДЛЯ РОДИТЕЛЕЙ</a:t>
            </a:r>
            <a:endParaRPr lang="ru-RU" sz="6000" b="1" dirty="0">
              <a:latin typeface="Monotype Corsiva" pitchFamily="66" charset="0"/>
            </a:endParaRPr>
          </a:p>
        </p:txBody>
      </p:sp>
      <p:pic>
        <p:nvPicPr>
          <p:cNvPr id="2" name="Picture 2" descr="C:\Users\User.01\Desktop\IMG_6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6601" y="740229"/>
            <a:ext cx="7721600" cy="6763657"/>
          </a:xfrm>
          <a:prstGeom prst="rect">
            <a:avLst/>
          </a:prstGeom>
          <a:noFill/>
        </p:spPr>
      </p:pic>
      <p:pic>
        <p:nvPicPr>
          <p:cNvPr id="1029" name="Picture 5" descr="C:\Users\User.01\Desktop\IMG_6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6944" y="1046481"/>
            <a:ext cx="3762210" cy="5443219"/>
          </a:xfrm>
          <a:prstGeom prst="rect">
            <a:avLst/>
          </a:prstGeom>
          <a:noFill/>
        </p:spPr>
      </p:pic>
      <p:pic>
        <p:nvPicPr>
          <p:cNvPr id="1030" name="Picture 6" descr="C:\Users\User.01\Desktop\IMG_6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959429" y="1008744"/>
            <a:ext cx="3643086" cy="6887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57" y="-1378859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962" y="6531430"/>
            <a:ext cx="3902075" cy="1741714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-1465945" y="527017"/>
            <a:ext cx="1566091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Автор проекта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Бачарова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Айна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Бахитовна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36575" marR="0" lvl="0" indent="-8572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Возрастная группа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младшего, среднего, 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старшего дошкольного</a:t>
            </a:r>
            <a:r>
              <a:rPr kumimoji="0" lang="en-US" sz="4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возраста.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Вид проекта:</a:t>
            </a:r>
            <a:r>
              <a:rPr kumimoji="0" lang="ru-RU" sz="60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 – творческий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365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Длительность проекта: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краткосрочный (ноябрь 2023)                                                                           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536575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педагоги, воспитанники, 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</a:t>
            </a:r>
            <a:r>
              <a:rPr lang="en-US" sz="4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5829" y="6484551"/>
            <a:ext cx="4157208" cy="23131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596570" y="-246743"/>
            <a:ext cx="14906170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Оценка результатов по проекту:</a:t>
            </a: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Со стороны детей: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научились думать, уважать мнение друзей и прислушиваться к нему. Научились сопереживать друг другу, стали более раскованными, уверенными в себе, и уже более свободно вступают в контакт как со сверстниками так и со взрослыми. Многие научились фантазировать. Теперь им всё меньше нужна помощь для организации игр по сказкам, их речь становится более выразительной и образной. </a:t>
            </a: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Со стороны педагогов:</a:t>
            </a:r>
            <a:endParaRPr lang="ru-RU" sz="40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педагогов повысился уровень теоретических, методических и практических знаний в вопросах использования метода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ru-RU" sz="4000" b="1" dirty="0" smtClean="0">
                <a:latin typeface="Monotype Corsiva" pitchFamily="66" charset="0"/>
                <a:cs typeface="Times New Roman" pitchFamily="18" charset="0"/>
              </a:rPr>
              <a:t>Со стороны родителей (законные представители): </a:t>
            </a:r>
            <a:endParaRPr lang="ru-RU" sz="4000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родителей повысился уровень педагогической культуры, сотрудничество с ними стало гораздо тесным, подавляющее большинство  родителей заинтересовались данной методикой, в особенности изъявили желание работать по ней родители, чьи дети нуждаются в особых образовательных потребностях, что очень радует. </a:t>
            </a:r>
          </a:p>
          <a:p>
            <a:pPr lvl="0" indent="450850"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hangingPunct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hangingPunct="0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599" y="7203315"/>
            <a:ext cx="2865437" cy="15943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1103086" y="-543231"/>
            <a:ext cx="14615885" cy="1148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Вывод:</a:t>
            </a:r>
            <a:r>
              <a:rPr lang="ru-RU" sz="2800" dirty="0" smtClean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вводит ребенка в мир тех героев, которые ему встречаются в сказках. Дети переживают за героев, входят в их роль, вживаются в образы персонажей. Сказка выводит ребенка за рамки обыденной жизни и помогает преодолеть расстояние между житейскими и жизненными смыслами. Этот внутренний переход возможен только тогда, когда содержание сказки прошло через сопереживание другому лицу. В процессе этого переживания формируется механизм эмоционального предвосхищения, который помогает не только представить, но и пережить отдаленные последствия человеческих действий. Путешествуя по сказочным сюжетам, пробуждается фантазия и образное мышление, мышление освобождается от стереотипов и шаблонов, даются простор творчеству. Эмоционально разряжаясь, сбрасывая зажимы, «отыгрывая» глубоко спрятанные в подсознании страх, беспокойство, агрессию или чувство вины, дети становятся мягче, добрее, увереннее в себе, восприимчивее к людям и окружающему миру. У них формируется положительный образ своего тела и принятие себя таким, какой он есть, а это я считаю – самое главное!</a:t>
            </a:r>
          </a:p>
          <a:p>
            <a:r>
              <a:rPr lang="ru-RU" sz="3200" b="1" dirty="0" smtClean="0"/>
              <a:t> </a:t>
            </a:r>
            <a:endParaRPr lang="ru-RU" sz="3200" dirty="0" smtClean="0"/>
          </a:p>
          <a:p>
            <a:r>
              <a:rPr lang="ru-RU" sz="3200" b="1" dirty="0" smtClean="0"/>
              <a:t> </a:t>
            </a:r>
            <a:endParaRPr lang="ru-RU" sz="3200" dirty="0" smtClean="0"/>
          </a:p>
          <a:p>
            <a:r>
              <a:rPr lang="ru-RU" sz="3200" b="1" dirty="0" smtClean="0"/>
              <a:t> </a:t>
            </a:r>
            <a:endParaRPr lang="ru-RU" sz="32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15771" y="-1436915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0456" y="3407660"/>
            <a:ext cx="9637487" cy="38059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-508000" y="1987753"/>
            <a:ext cx="1402079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СПАСИБО</a:t>
            </a:r>
            <a:r>
              <a:rPr kumimoji="0" lang="ru-RU" sz="8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Times New Roman" pitchFamily="18" charset="0"/>
              </a:rPr>
              <a:t> ЗА ВНИМАНИЕ!</a:t>
            </a:r>
            <a:endParaRPr kumimoji="0" lang="ru-RU" sz="8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0914" y="-1465944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962" y="6362474"/>
            <a:ext cx="3902075" cy="24352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28572" y="-406400"/>
            <a:ext cx="50364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Актуальность</a:t>
            </a:r>
            <a:endParaRPr lang="ru-RU" sz="6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843313" y="478970"/>
            <a:ext cx="15791542" cy="1027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Дети, как и взрослые, все разные. К каждому нужно подобрать свой ключик.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Э.Фромм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отмечал: «Способность ребенка удивляться  познавать, умение находить решение в нестандартных ситуациях – это нацеленность на открытие нового и способность к глубокому осознанию своего опыта». Один ребенок более склонен сочинять и рассказывать, другой не может усидеть на месте, и с ним необходимо постоянно двигаться. Третий любит что-то мастерить своими руками; четвертый обожает рисовать…. То, как человек рисует, лепит, рассказывает, сочиняет, является ключом к познанию его внутреннего мира. Комбинируя различные приемы </a:t>
            </a:r>
            <a:r>
              <a:rPr 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сказкотерапии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можно помочь каждому ребенку прожить многие ситуации, с аналогами которых он столкнется во взрослой жизни, и значительно расширить его мировосприятие и способы взаимодействия с миром и другими людьми.</a:t>
            </a:r>
          </a:p>
          <a:p>
            <a:pPr indent="449263" algn="just"/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Сказка служит для ребенка посредником между реальностью и окружающим миром. Она приобщает его и к жизни, и к тысячелетней человеческой культуре. На примерах сказочных героев дети учатся разбираться в людских характерах. Ведь в сказочных ситуациях, при всей их фантастичности, много весьма жизненных, легко распознаваемых ребенком моментов. </a:t>
            </a:r>
          </a:p>
          <a:p>
            <a:pPr indent="449263" algn="just"/>
            <a:endParaRPr lang="ru-RU" sz="28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i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/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0914" y="-1465944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14" y="5355772"/>
            <a:ext cx="5898923" cy="34419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015999" y="-2"/>
            <a:ext cx="143546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Проблема:</a:t>
            </a:r>
            <a:endParaRPr lang="ru-RU" sz="6000" b="1" dirty="0" smtClean="0">
              <a:latin typeface="Monotype Corsiva" pitchFamily="66" charset="0"/>
              <a:cs typeface="Times New Roman" pitchFamily="18" charset="0"/>
            </a:endParaRPr>
          </a:p>
          <a:p>
            <a:pPr lvl="0" algn="ctr" eaLnBrk="0" hangingPunct="0"/>
            <a:r>
              <a:rPr lang="ru-RU" sz="54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Поиск методов</a:t>
            </a:r>
            <a:r>
              <a:rPr lang="ru-RU" sz="5400" b="1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54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работе с детьми для нормализации эмоционального фона воспитанников, поиск путей решения внутренних проблем детей и способов разрешения различных ситуаций</a:t>
            </a:r>
            <a:r>
              <a:rPr lang="en-US" sz="5400" dirty="0" smtClean="0">
                <a:solidFill>
                  <a:srgbClr val="1111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0914" y="-1465944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3429" y="7013244"/>
            <a:ext cx="3083151" cy="17989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725714" y="0"/>
            <a:ext cx="13861143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Цель</a:t>
            </a:r>
            <a:r>
              <a:rPr lang="ru-RU" sz="5400" dirty="0" smtClean="0">
                <a:latin typeface="Monotype Corsiva" pitchFamily="66" charset="0"/>
              </a:rPr>
              <a:t>:</a:t>
            </a:r>
            <a:r>
              <a:rPr lang="ru-RU" sz="4000" dirty="0" smtClean="0">
                <a:latin typeface="Monotype Corsiva" pitchFamily="66" charset="0"/>
              </a:rPr>
              <a:t>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активизация в ребенке творческого, созидающего начала, раскрытие глубин собственного внутреннего мира, развитие его самосознания. </a:t>
            </a:r>
          </a:p>
          <a:p>
            <a:r>
              <a:rPr lang="ru-RU" sz="5400" b="1" dirty="0" smtClean="0">
                <a:latin typeface="Monotype Corsiva" pitchFamily="66" charset="0"/>
                <a:cs typeface="Times New Roman" pitchFamily="18" charset="0"/>
              </a:rPr>
              <a:t>Задачи: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1) Создать условия для развития творческого воображения, оригинальности мышления;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2) Формировать позитивное отношение ребенка к своему «Я»;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3) Развивать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саморегуляцию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умение снимать эмоциональное напряжение;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4) Развивать умения преодолевать трудности и страхи;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5) Развивать воображение, творческие способности, речь;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6) Формировать навыки конструктивного выражения эмоций. </a:t>
            </a:r>
          </a:p>
          <a:p>
            <a:pPr lvl="0" algn="ctr"/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57" y="-1378859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962" y="6531430"/>
            <a:ext cx="3902075" cy="1741714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-1814287" y="482448"/>
            <a:ext cx="15298057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Виды сказок: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художественные сказки – это народные и авторские;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дидактические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 создаются педагогом для подачи учебного материала,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этом абстрактные символы (цифры, буквы, звуки, арифметические действия и пр.) одушевляются;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психокоррекционные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сказки создаются для мягкого влияния на поведение ребёнка,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имеют ограничение по возрасту.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 коррекцией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здесь понимается «замещение» неэффективного стиля поведения на более продуктивный, а также объяснение ребенку смысла происходящего;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психотерапевтические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сказки раскрывают глубинный смысл происходящих событий;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медитативные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сказки создаются для накопления положительного образного опыта,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снятия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напряжения.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57" y="-1378859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0962" y="6531430"/>
            <a:ext cx="3902075" cy="1741714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-740229" y="42258"/>
            <a:ext cx="13135429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Предполагаемые результаты: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1.Стабилизация эмоционального состояния детей.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49263" marR="0" lvl="0" indent="1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Возникновение у детей личностной и нравственной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саморегуляции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понимание общественного смысла нравственной нормы;</a:t>
            </a:r>
          </a:p>
          <a:p>
            <a:pPr marL="449263" marR="0" lvl="0" indent="1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усвоение детьми социальных форм выражения чувств, проявление    заботы, сочувствия, взаимопомощи.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49263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Повышение компетентности педагогов ДОУ в применении приемов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сказкотерапии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49263" marR="0" lvl="0" indent="15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Использование данной методики позволит достичь наибольших результатов работе с семьями воспитанников.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57714" y="-1378858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14" y="5515428"/>
            <a:ext cx="5898923" cy="32822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0229" y="-769257"/>
            <a:ext cx="9782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Monotype Corsiva" pitchFamily="66" charset="0"/>
              </a:rPr>
              <a:t>Первый этап – подготовительный                                                              </a:t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 (постановка проблемы)</a:t>
            </a:r>
            <a:br>
              <a:rPr lang="ru-RU" sz="4800" b="1" dirty="0" smtClean="0">
                <a:latin typeface="Monotype Corsiva" pitchFamily="66" charset="0"/>
              </a:rPr>
            </a:br>
            <a:r>
              <a:rPr lang="ru-RU" sz="4800" b="1" dirty="0" smtClean="0">
                <a:latin typeface="Monotype Corsiva" pitchFamily="66" charset="0"/>
              </a:rPr>
              <a:t> </a:t>
            </a:r>
            <a:endParaRPr lang="ru-RU" sz="4800" b="1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20913" y="1378857"/>
            <a:ext cx="1396274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3678555" algn="l"/>
              </a:tabLst>
            </a:pPr>
            <a:r>
              <a:rPr lang="ru-RU" sz="4000" dirty="0" smtClean="0">
                <a:latin typeface="Times New Roman" pitchFamily="18" charset="0"/>
                <a:ea typeface="Calibri"/>
                <a:cs typeface="Times New Roman" pitchFamily="18" charset="0"/>
              </a:rPr>
              <a:t>Диагностика эмоционального и личностного развития детей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420915" y="2322287"/>
            <a:ext cx="12366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Изучение методической и психолого-педагогической литературы по данной проблеме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435429" y="3933371"/>
            <a:ext cx="1332411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Разработка и подбор методического материала, практических рекомендаций по данной теме</a:t>
            </a:r>
            <a:endParaRPr lang="ru-RU" sz="4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01\Desktop\1614773453_174-p-neitralnii-fon-dlya-prezentatsii-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57714" y="-1378858"/>
            <a:ext cx="17649371" cy="10609943"/>
          </a:xfrm>
          <a:prstGeom prst="rect">
            <a:avLst/>
          </a:prstGeom>
          <a:noFill/>
        </p:spPr>
      </p:pic>
      <p:pic>
        <p:nvPicPr>
          <p:cNvPr id="1027" name="Picture 3" descr="C:\Users\User.01\Desktop\free-png.ru-3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14" y="5515428"/>
            <a:ext cx="5898923" cy="32822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870857" y="609601"/>
            <a:ext cx="1497874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sz="6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40229" y="377371"/>
            <a:ext cx="1351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Monotype Corsiva" pitchFamily="66" charset="0"/>
              </a:rPr>
              <a:t>Второй этап - подготовительный</a:t>
            </a:r>
            <a:endParaRPr lang="ru-RU" sz="6000" b="1" dirty="0"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43429" y="1465943"/>
            <a:ext cx="13774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Сбор материала: иллюстрации, наглядность, художественная литература по теме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-957943" y="2936458"/>
            <a:ext cx="102470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Методические рекомендации по теме проекта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001486" y="4005944"/>
            <a:ext cx="13193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Оформление родительского уголка</a:t>
            </a: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(рекомендации, консультации по теме)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964</Words>
  <Application>Microsoft Office PowerPoint</Application>
  <PresentationFormat>Широкоэкранный</PresentationFormat>
  <Paragraphs>118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Магомедов</dc:creator>
  <cp:lastModifiedBy>milana</cp:lastModifiedBy>
  <cp:revision>84</cp:revision>
  <dcterms:created xsi:type="dcterms:W3CDTF">2016-10-23T07:41:04Z</dcterms:created>
  <dcterms:modified xsi:type="dcterms:W3CDTF">2024-04-04T10:32:27Z</dcterms:modified>
</cp:coreProperties>
</file>