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4" r:id="rId10"/>
    <p:sldId id="265" r:id="rId11"/>
    <p:sldId id="267" r:id="rId12"/>
    <p:sldId id="269" r:id="rId13"/>
    <p:sldId id="271" r:id="rId14"/>
    <p:sldId id="272" r:id="rId15"/>
    <p:sldId id="273" r:id="rId16"/>
    <p:sldId id="274" r:id="rId17"/>
    <p:sldId id="275" r:id="rId18"/>
    <p:sldId id="277" r:id="rId19"/>
    <p:sldId id="279" r:id="rId20"/>
    <p:sldId id="280" r:id="rId21"/>
    <p:sldId id="281" r:id="rId22"/>
    <p:sldId id="288" r:id="rId23"/>
    <p:sldId id="282" r:id="rId24"/>
    <p:sldId id="283" r:id="rId25"/>
    <p:sldId id="284" r:id="rId26"/>
    <p:sldId id="285" r:id="rId27"/>
    <p:sldId id="263" r:id="rId28"/>
    <p:sldId id="287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207C-FEAB-4009-9126-4CE69E296CD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EEDE-265A-48AA-B907-7E2207913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09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207C-FEAB-4009-9126-4CE69E296CD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EEDE-265A-48AA-B907-7E2207913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13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207C-FEAB-4009-9126-4CE69E296CD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EEDE-265A-48AA-B907-7E22079130B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620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207C-FEAB-4009-9126-4CE69E296CD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EEDE-265A-48AA-B907-7E2207913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855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207C-FEAB-4009-9126-4CE69E296CD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EEDE-265A-48AA-B907-7E22079130B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8963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207C-FEAB-4009-9126-4CE69E296CD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EEDE-265A-48AA-B907-7E2207913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207C-FEAB-4009-9126-4CE69E296CD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EEDE-265A-48AA-B907-7E2207913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27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207C-FEAB-4009-9126-4CE69E296CD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EEDE-265A-48AA-B907-7E2207913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66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207C-FEAB-4009-9126-4CE69E296CD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EEDE-265A-48AA-B907-7E2207913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93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207C-FEAB-4009-9126-4CE69E296CD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EEDE-265A-48AA-B907-7E2207913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16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207C-FEAB-4009-9126-4CE69E296CD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EEDE-265A-48AA-B907-7E2207913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87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207C-FEAB-4009-9126-4CE69E296CD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EEDE-265A-48AA-B907-7E2207913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2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207C-FEAB-4009-9126-4CE69E296CD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EEDE-265A-48AA-B907-7E2207913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2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207C-FEAB-4009-9126-4CE69E296CD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EEDE-265A-48AA-B907-7E2207913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75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207C-FEAB-4009-9126-4CE69E296CD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EEDE-265A-48AA-B907-7E2207913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29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207C-FEAB-4009-9126-4CE69E296CD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EEDE-265A-48AA-B907-7E2207913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6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D207C-FEAB-4009-9126-4CE69E296CD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FFEEDE-265A-48AA-B907-7E2207913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00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65475"/>
            <a:ext cx="12036669" cy="2277725"/>
          </a:xfrm>
        </p:spPr>
        <p:txBody>
          <a:bodyPr/>
          <a:lstStyle/>
          <a:p>
            <a:pPr algn="ctr"/>
            <a:r>
              <a:rPr lang="ru-RU" sz="4400" b="1" dirty="0" smtClean="0">
                <a:latin typeface="Monotype Corsiva" panose="03010101010201010101" pitchFamily="66" charset="0"/>
              </a:rPr>
              <a:t>Проект                                                                                              с использованием регионального компонента                          «Сан </a:t>
            </a:r>
            <a:r>
              <a:rPr lang="ru-RU" sz="4400" b="1" dirty="0" err="1" smtClean="0">
                <a:latin typeface="Monotype Corsiva" panose="03010101010201010101" pitchFamily="66" charset="0"/>
              </a:rPr>
              <a:t>Даймохк</a:t>
            </a:r>
            <a:r>
              <a:rPr lang="ru-RU" sz="4400" b="1" dirty="0" smtClean="0">
                <a:latin typeface="Monotype Corsiva" panose="03010101010201010101" pitchFamily="66" charset="0"/>
              </a:rPr>
              <a:t> – </a:t>
            </a:r>
            <a:r>
              <a:rPr lang="ru-RU" sz="4400" b="1" dirty="0" err="1" smtClean="0">
                <a:latin typeface="Monotype Corsiva" panose="03010101010201010101" pitchFamily="66" charset="0"/>
              </a:rPr>
              <a:t>Нохчийчоь</a:t>
            </a:r>
            <a:r>
              <a:rPr lang="ru-RU" sz="4400" b="1" dirty="0" smtClean="0">
                <a:latin typeface="Monotype Corsiva" panose="03010101010201010101" pitchFamily="66" charset="0"/>
              </a:rPr>
              <a:t>!»</a:t>
            </a:r>
            <a:endParaRPr lang="ru-RU" sz="4400" b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5055577"/>
            <a:ext cx="8472202" cy="12573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Разработал: воспитатель Х.М. </a:t>
            </a:r>
            <a:r>
              <a:rPr lang="ru-RU" sz="2800" b="1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Баймурадова</a:t>
            </a:r>
            <a:endParaRPr lang="ru-RU" sz="2800" b="1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Апрель 2021</a:t>
            </a:r>
            <a:endParaRPr lang="ru-RU" sz="28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7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1016"/>
            <a:ext cx="10251504" cy="72096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Реализация проекта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64931"/>
            <a:ext cx="10972474" cy="527643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Реализация проекта:</a:t>
            </a:r>
            <a:endParaRPr lang="ru-RU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Реализация данного проекта осуществлялась через цикл познавательной   деятельности с детьми, взаимодействие с родителями и педагогами, оформление уголка национальной культуры группы, издание информационно-методического материала.</a:t>
            </a:r>
            <a:endParaRPr lang="ru-RU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i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Проект раскрывает задачи и содержание работы по ознакомлению дошкольников с родным краем с учетом возрастных особенностей детей от 5-6 лет.</a:t>
            </a:r>
            <a:endParaRPr lang="ru-RU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 проекте представлены такие виды детской деятельности ребенка, как: игровая, двигательная, коммуникативная, практическая, познавательно-исследовательская</a:t>
            </a:r>
            <a:r>
              <a:rPr lang="ru-RU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.</a:t>
            </a:r>
            <a:endParaRPr lang="ru-RU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80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430823"/>
            <a:ext cx="11579469" cy="6427177"/>
          </a:xfrm>
        </p:spPr>
        <p:txBody>
          <a:bodyPr>
            <a:normAutofit fontScale="25000" lnSpcReduction="20000"/>
          </a:bodyPr>
          <a:lstStyle/>
          <a:p>
            <a:pPr lvl="0">
              <a:spcAft>
                <a:spcPts val="1200"/>
              </a:spcAft>
              <a:buClr>
                <a:srgbClr val="90C226"/>
              </a:buClr>
            </a:pPr>
            <a:r>
              <a:rPr lang="ru-RU" sz="6400" b="1" i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Реализация проекта</a:t>
            </a:r>
            <a:r>
              <a:rPr lang="ru-RU" sz="6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 </a:t>
            </a:r>
            <a:r>
              <a:rPr lang="ru-RU" sz="6400" b="1" i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предполагает различные формы и методы работы с детьми:</a:t>
            </a:r>
            <a:r>
              <a:rPr lang="ru-RU" sz="6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  в рамках реализации проекта с детьми проведена следующая работа:</a:t>
            </a:r>
            <a:endParaRPr lang="ru-RU" sz="6400" b="1" dirty="0">
              <a:solidFill>
                <a:prstClr val="black">
                  <a:lumMod val="75000"/>
                  <a:lumOff val="25000"/>
                </a:prst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  <a:buClr>
                <a:srgbClr val="90C226"/>
              </a:buClr>
            </a:pPr>
            <a:r>
              <a:rPr lang="ru-RU" sz="6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- ООД «Сан </a:t>
            </a:r>
            <a:r>
              <a:rPr lang="ru-RU" sz="6400" b="1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Даймохк</a:t>
            </a:r>
            <a:r>
              <a:rPr lang="ru-RU" sz="6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6400" b="1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Нохчичоь</a:t>
            </a:r>
            <a:r>
              <a:rPr lang="ru-RU" sz="6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!»;</a:t>
            </a:r>
            <a:endParaRPr lang="ru-RU" sz="6400" b="1" dirty="0">
              <a:solidFill>
                <a:prstClr val="black">
                  <a:lumMod val="75000"/>
                  <a:lumOff val="25000"/>
                </a:prst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  <a:buClr>
                <a:srgbClr val="90C226"/>
              </a:buClr>
            </a:pPr>
            <a:r>
              <a:rPr lang="ru-RU" sz="6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- ООД «Изготовление </a:t>
            </a:r>
            <a:r>
              <a:rPr lang="ru-RU" sz="6400" b="1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Истанг</a:t>
            </a:r>
            <a:r>
              <a:rPr lang="ru-RU" sz="6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»;</a:t>
            </a:r>
            <a:endParaRPr lang="ru-RU" sz="6400" b="1" dirty="0">
              <a:solidFill>
                <a:prstClr val="black">
                  <a:lumMod val="75000"/>
                  <a:lumOff val="25000"/>
                </a:prst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  <a:buClr>
                <a:srgbClr val="90C226"/>
              </a:buClr>
            </a:pPr>
            <a:r>
              <a:rPr lang="ru-RU" sz="6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- дидактическая игра «</a:t>
            </a:r>
            <a:r>
              <a:rPr lang="ru-RU" sz="6400" b="1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Нохчийн</a:t>
            </a:r>
            <a:r>
              <a:rPr lang="ru-RU" sz="6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6400" b="1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духарш</a:t>
            </a:r>
            <a:r>
              <a:rPr lang="ru-RU" sz="6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ала»;</a:t>
            </a:r>
            <a:endParaRPr lang="ru-RU" sz="6400" b="1" dirty="0">
              <a:solidFill>
                <a:prstClr val="black">
                  <a:lumMod val="75000"/>
                  <a:lumOff val="25000"/>
                </a:prst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  <a:buClr>
                <a:srgbClr val="90C226"/>
              </a:buClr>
            </a:pPr>
            <a:r>
              <a:rPr lang="ru-RU" sz="6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- чтение чеченских сказок;</a:t>
            </a:r>
            <a:endParaRPr lang="ru-RU" sz="6400" b="1" dirty="0">
              <a:solidFill>
                <a:prstClr val="black">
                  <a:lumMod val="75000"/>
                  <a:lumOff val="25000"/>
                </a:prst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  <a:buClr>
                <a:srgbClr val="90C226"/>
              </a:buClr>
            </a:pPr>
            <a:r>
              <a:rPr lang="ru-RU" sz="6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- заучивание </a:t>
            </a:r>
            <a:r>
              <a:rPr lang="ru-RU" sz="6400" b="1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закличек</a:t>
            </a:r>
            <a:r>
              <a:rPr lang="ru-RU" sz="6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  <a:r>
              <a:rPr lang="ru-RU" sz="6400" b="1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потешек</a:t>
            </a:r>
            <a:r>
              <a:rPr lang="ru-RU" sz="6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на родном языке;</a:t>
            </a:r>
            <a:endParaRPr lang="ru-RU" sz="6400" b="1" dirty="0">
              <a:solidFill>
                <a:prstClr val="black">
                  <a:lumMod val="75000"/>
                  <a:lumOff val="25000"/>
                </a:prst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  <a:buClr>
                <a:srgbClr val="90C226"/>
              </a:buClr>
            </a:pPr>
            <a:r>
              <a:rPr lang="ru-RU" sz="6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- создание уголка «Быт </a:t>
            </a:r>
            <a:r>
              <a:rPr lang="ru-RU" sz="6400" b="1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вайнахов</a:t>
            </a:r>
            <a:r>
              <a:rPr lang="ru-RU" sz="6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» (совместно с родителями)</a:t>
            </a:r>
            <a:endParaRPr lang="ru-RU" sz="6400" b="1" dirty="0">
              <a:solidFill>
                <a:prstClr val="black">
                  <a:lumMod val="75000"/>
                  <a:lumOff val="25000"/>
                </a:prst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  <a:buClr>
                <a:srgbClr val="90C226"/>
              </a:buClr>
            </a:pPr>
            <a:r>
              <a:rPr lang="ru-RU" sz="6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- создание фотоальбома по реализации проекта «Сан </a:t>
            </a:r>
            <a:r>
              <a:rPr lang="ru-RU" sz="6400" b="1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Даймохк</a:t>
            </a:r>
            <a:r>
              <a:rPr lang="ru-RU" sz="6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6400" b="1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Нохчийчоь</a:t>
            </a:r>
            <a:r>
              <a:rPr lang="ru-RU" sz="6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!»</a:t>
            </a:r>
            <a:endParaRPr lang="ru-RU" sz="6400" b="1" dirty="0">
              <a:solidFill>
                <a:prstClr val="black">
                  <a:lumMod val="75000"/>
                  <a:lumOff val="25000"/>
                </a:prst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  <a:buClr>
                <a:srgbClr val="90C226"/>
              </a:buClr>
            </a:pPr>
            <a:r>
              <a:rPr lang="ru-RU" sz="6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Взаимодействие с родителями в ходе реализации проекта осуществлялось в качестве</a:t>
            </a:r>
            <a:r>
              <a:rPr lang="ru-RU" sz="6400" b="1" i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привлечения родителей к оформлению уголка национальной культуры, организации выставки национальных блюд, оформления фотоальбома «САН </a:t>
            </a:r>
            <a:r>
              <a:rPr lang="ru-RU" sz="6400" b="1" i="1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Даймохк</a:t>
            </a:r>
            <a:r>
              <a:rPr lang="ru-RU" sz="6400" b="1" i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6400" b="1" i="1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Нохчийчоь</a:t>
            </a:r>
            <a:r>
              <a:rPr lang="ru-RU" sz="6400" b="1" i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!».</a:t>
            </a:r>
            <a:endParaRPr lang="ru-RU" sz="6400" b="1" dirty="0">
              <a:solidFill>
                <a:prstClr val="black">
                  <a:lumMod val="75000"/>
                  <a:lumOff val="25000"/>
                </a:prst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  <a:buClr>
                <a:srgbClr val="90C226"/>
              </a:buClr>
            </a:pPr>
            <a:r>
              <a:rPr lang="ru-RU" sz="6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Работа с педагогами: </a:t>
            </a:r>
            <a:endParaRPr lang="ru-RU" sz="6400" b="1" dirty="0">
              <a:solidFill>
                <a:prstClr val="black">
                  <a:lumMod val="75000"/>
                  <a:lumOff val="25000"/>
                </a:prst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  <a:buClr>
                <a:srgbClr val="90C226"/>
              </a:buClr>
            </a:pPr>
            <a:r>
              <a:rPr lang="ru-RU" sz="6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- мастер-класс по изготовлению </a:t>
            </a:r>
            <a:r>
              <a:rPr lang="ru-RU" sz="6400" b="1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лэпбука</a:t>
            </a:r>
            <a:r>
              <a:rPr lang="ru-RU" sz="6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по региональному компоненту «Сан </a:t>
            </a:r>
            <a:r>
              <a:rPr lang="ru-RU" sz="6400" b="1" i="1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Даймохк</a:t>
            </a:r>
            <a:r>
              <a:rPr lang="ru-RU" sz="6400" b="1" i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6400" b="1" i="1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Нохчийчоь</a:t>
            </a:r>
            <a:r>
              <a:rPr lang="ru-RU" sz="6400" b="1" i="1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!»</a:t>
            </a:r>
            <a:endParaRPr lang="ru-RU" sz="6400" b="1" dirty="0">
              <a:solidFill>
                <a:prstClr val="black">
                  <a:lumMod val="75000"/>
                  <a:lumOff val="25000"/>
                </a:prst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  <a:buClr>
                <a:srgbClr val="90C226"/>
              </a:buClr>
            </a:pPr>
            <a:r>
              <a:rPr lang="ru-RU" sz="6400" b="1" i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- деловая игра «</a:t>
            </a:r>
            <a:r>
              <a:rPr lang="ru-RU" sz="6400" b="1" i="1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Хаарийн</a:t>
            </a:r>
            <a:r>
              <a:rPr lang="ru-RU" sz="6400" b="1" i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6400" b="1" i="1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боьв</a:t>
            </a:r>
            <a:r>
              <a:rPr lang="ru-RU" sz="6400" b="1" i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»</a:t>
            </a:r>
            <a:endParaRPr lang="ru-RU" sz="6400" b="1" dirty="0">
              <a:solidFill>
                <a:prstClr val="black">
                  <a:lumMod val="75000"/>
                  <a:lumOff val="25000"/>
                </a:prstClr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970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69277"/>
            <a:ext cx="10655951" cy="123092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Презентация проекта «Сан </a:t>
            </a:r>
            <a:r>
              <a:rPr lang="ru-RU" b="1" dirty="0" err="1" smtClean="0">
                <a:latin typeface="Monotype Corsiva" panose="03010101010201010101" pitchFamily="66" charset="0"/>
              </a:rPr>
              <a:t>Даймохк</a:t>
            </a:r>
            <a:r>
              <a:rPr lang="ru-RU" b="1" dirty="0" smtClean="0">
                <a:latin typeface="Monotype Corsiva" panose="03010101010201010101" pitchFamily="66" charset="0"/>
              </a:rPr>
              <a:t> – </a:t>
            </a:r>
            <a:r>
              <a:rPr lang="ru-RU" b="1" dirty="0" err="1" smtClean="0">
                <a:latin typeface="Monotype Corsiva" panose="03010101010201010101" pitchFamily="66" charset="0"/>
              </a:rPr>
              <a:t>Нохчийчоь</a:t>
            </a:r>
            <a:r>
              <a:rPr lang="ru-RU" b="1" dirty="0" smtClean="0">
                <a:latin typeface="Monotype Corsiva" panose="03010101010201010101" pitchFamily="66" charset="0"/>
              </a:rPr>
              <a:t>!»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Работа с воспитанниками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0" y="1679331"/>
            <a:ext cx="5591907" cy="4193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32" y="2426677"/>
            <a:ext cx="5380891" cy="4035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3729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51692"/>
            <a:ext cx="10216335" cy="10726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Чтение чеченских сказок, заучивание </a:t>
            </a:r>
            <a:r>
              <a:rPr lang="ru-RU" sz="3200" b="1" dirty="0" err="1" smtClean="0">
                <a:latin typeface="Monotype Corsiva" panose="03010101010201010101" pitchFamily="66" charset="0"/>
              </a:rPr>
              <a:t>потешек</a:t>
            </a:r>
            <a:r>
              <a:rPr lang="ru-RU" sz="3200" b="1" dirty="0" smtClean="0">
                <a:latin typeface="Monotype Corsiva" panose="03010101010201010101" pitchFamily="66" charset="0"/>
              </a:rPr>
              <a:t>,                                </a:t>
            </a:r>
            <a:r>
              <a:rPr lang="ru-RU" sz="3200" b="1" dirty="0" err="1" smtClean="0">
                <a:latin typeface="Monotype Corsiva" panose="03010101010201010101" pitchFamily="66" charset="0"/>
              </a:rPr>
              <a:t>закличек</a:t>
            </a:r>
            <a:r>
              <a:rPr lang="ru-RU" sz="3200" b="1" dirty="0" smtClean="0">
                <a:latin typeface="Monotype Corsiva" panose="03010101010201010101" pitchFamily="66" charset="0"/>
              </a:rPr>
              <a:t> на родном языке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897" y="1509941"/>
            <a:ext cx="6718719" cy="5039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5319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25315"/>
            <a:ext cx="10998851" cy="1222131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ООД по познавательно-исследовательской деятельности «Изготовление войлочного ковра «</a:t>
            </a:r>
            <a:r>
              <a:rPr lang="ru-RU" b="1" dirty="0" err="1" smtClean="0">
                <a:latin typeface="Monotype Corsiva" panose="03010101010201010101" pitchFamily="66" charset="0"/>
              </a:rPr>
              <a:t>Истанг</a:t>
            </a:r>
            <a:r>
              <a:rPr lang="ru-RU" b="1" dirty="0" smtClean="0">
                <a:latin typeface="Monotype Corsiva" panose="03010101010201010101" pitchFamily="66" charset="0"/>
              </a:rPr>
              <a:t>»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7" y="1870442"/>
            <a:ext cx="6184106" cy="4638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131" y="1547446"/>
            <a:ext cx="5017476" cy="3763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521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37392"/>
            <a:ext cx="10655951" cy="5363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Открытый просмотр ООД «Сан </a:t>
            </a:r>
            <a:r>
              <a:rPr lang="ru-RU" sz="3200" b="1" dirty="0" err="1" smtClean="0">
                <a:latin typeface="Monotype Corsiva" panose="03010101010201010101" pitchFamily="66" charset="0"/>
              </a:rPr>
              <a:t>Даймохк</a:t>
            </a:r>
            <a:r>
              <a:rPr lang="ru-RU" sz="3200" b="1" dirty="0" smtClean="0">
                <a:latin typeface="Monotype Corsiva" panose="03010101010201010101" pitchFamily="66" charset="0"/>
              </a:rPr>
              <a:t> – </a:t>
            </a:r>
            <a:r>
              <a:rPr lang="ru-RU" sz="3200" b="1" dirty="0" err="1" smtClean="0">
                <a:latin typeface="Monotype Corsiva" panose="03010101010201010101" pitchFamily="66" charset="0"/>
              </a:rPr>
              <a:t>Нохчийчоь</a:t>
            </a:r>
            <a:r>
              <a:rPr lang="ru-RU" sz="3200" b="1" dirty="0" smtClean="0">
                <a:latin typeface="Monotype Corsiva" panose="03010101010201010101" pitchFamily="66" charset="0"/>
              </a:rPr>
              <a:t>!»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8"/>
          <a:stretch/>
        </p:blipFill>
        <p:spPr>
          <a:xfrm>
            <a:off x="7290207" y="3894993"/>
            <a:ext cx="4043077" cy="2751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1"/>
          <a:stretch/>
        </p:blipFill>
        <p:spPr>
          <a:xfrm>
            <a:off x="883635" y="1028698"/>
            <a:ext cx="4755551" cy="3023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63" y="889529"/>
            <a:ext cx="3754314" cy="2815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45" b="5385"/>
          <a:stretch/>
        </p:blipFill>
        <p:spPr>
          <a:xfrm>
            <a:off x="558321" y="4482083"/>
            <a:ext cx="6004821" cy="2164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0672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34108"/>
            <a:ext cx="10875757" cy="6770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Рассматривание предметов быта </a:t>
            </a:r>
            <a:r>
              <a:rPr lang="ru-RU" b="1" dirty="0" err="1" smtClean="0">
                <a:latin typeface="Monotype Corsiva" panose="03010101010201010101" pitchFamily="66" charset="0"/>
              </a:rPr>
              <a:t>вайнахов</a:t>
            </a:r>
            <a:r>
              <a:rPr lang="ru-RU" b="1" dirty="0" smtClean="0">
                <a:latin typeface="Monotype Corsiva" panose="03010101010201010101" pitchFamily="66" charset="0"/>
              </a:rPr>
              <a:t> в национальном уголке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7" y="2565035"/>
            <a:ext cx="5175249" cy="388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1011115"/>
            <a:ext cx="6116515" cy="4587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1838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28601"/>
            <a:ext cx="10559235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90C226"/>
                </a:solidFill>
                <a:latin typeface="Monotype Corsiva" panose="03010101010201010101" pitchFamily="66" charset="0"/>
              </a:rPr>
              <a:t>Рассматривание предметов быта </a:t>
            </a:r>
            <a:r>
              <a:rPr lang="ru-RU" sz="3200" b="1" dirty="0" err="1">
                <a:solidFill>
                  <a:srgbClr val="90C226"/>
                </a:solidFill>
                <a:latin typeface="Monotype Corsiva" panose="03010101010201010101" pitchFamily="66" charset="0"/>
              </a:rPr>
              <a:t>вайнахов</a:t>
            </a:r>
            <a:r>
              <a:rPr lang="ru-RU" sz="3200" b="1" dirty="0">
                <a:solidFill>
                  <a:srgbClr val="90C226"/>
                </a:solidFill>
                <a:latin typeface="Monotype Corsiva" panose="03010101010201010101" pitchFamily="66" charset="0"/>
              </a:rPr>
              <a:t> в национальном уголке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9" y="1026382"/>
            <a:ext cx="4762661" cy="3571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24" y="1362808"/>
            <a:ext cx="6623540" cy="496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9123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5315"/>
            <a:ext cx="10480104" cy="70338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90C226"/>
                </a:solidFill>
                <a:latin typeface="Monotype Corsiva" panose="03010101010201010101" pitchFamily="66" charset="0"/>
              </a:rPr>
              <a:t>Выставка национальных блюд «</a:t>
            </a:r>
            <a:r>
              <a:rPr lang="ru-RU" b="1" dirty="0" err="1">
                <a:solidFill>
                  <a:srgbClr val="90C226"/>
                </a:solidFill>
                <a:latin typeface="Monotype Corsiva" panose="03010101010201010101" pitchFamily="66" charset="0"/>
              </a:rPr>
              <a:t>Нохчийн</a:t>
            </a:r>
            <a:r>
              <a:rPr lang="ru-RU" b="1" dirty="0">
                <a:solidFill>
                  <a:srgbClr val="90C226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solidFill>
                  <a:srgbClr val="90C226"/>
                </a:solidFill>
                <a:latin typeface="Monotype Corsiva" panose="03010101010201010101" pitchFamily="66" charset="0"/>
              </a:rPr>
              <a:t>даарш</a:t>
            </a:r>
            <a:r>
              <a:rPr lang="ru-RU" b="1" dirty="0">
                <a:solidFill>
                  <a:srgbClr val="90C226"/>
                </a:solidFill>
                <a:latin typeface="Monotype Corsiva" panose="03010101010201010101" pitchFamily="66" charset="0"/>
              </a:rPr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23" y="1125660"/>
            <a:ext cx="6980237" cy="5235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4448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5315"/>
            <a:ext cx="10480104" cy="70338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90C226"/>
                </a:solidFill>
                <a:latin typeface="Monotype Corsiva" panose="03010101010201010101" pitchFamily="66" charset="0"/>
              </a:rPr>
              <a:t>Выставка национальных блюд «</a:t>
            </a:r>
            <a:r>
              <a:rPr lang="ru-RU" b="1" dirty="0" err="1">
                <a:solidFill>
                  <a:srgbClr val="90C226"/>
                </a:solidFill>
                <a:latin typeface="Monotype Corsiva" panose="03010101010201010101" pitchFamily="66" charset="0"/>
              </a:rPr>
              <a:t>Нохчийн</a:t>
            </a:r>
            <a:r>
              <a:rPr lang="ru-RU" b="1" dirty="0">
                <a:solidFill>
                  <a:srgbClr val="90C226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solidFill>
                  <a:srgbClr val="90C226"/>
                </a:solidFill>
                <a:latin typeface="Monotype Corsiva" panose="03010101010201010101" pitchFamily="66" charset="0"/>
              </a:rPr>
              <a:t>даарш</a:t>
            </a:r>
            <a:r>
              <a:rPr lang="ru-RU" b="1" dirty="0">
                <a:solidFill>
                  <a:srgbClr val="90C226"/>
                </a:solidFill>
                <a:latin typeface="Monotype Corsiva" panose="03010101010201010101" pitchFamily="66" charset="0"/>
              </a:rPr>
              <a:t>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2" y="1817689"/>
            <a:ext cx="4762661" cy="3571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939" y="1278120"/>
            <a:ext cx="6543757" cy="4907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306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67155"/>
            <a:ext cx="10691120" cy="507420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srgbClr val="A53010"/>
              </a:buClr>
              <a:buSzTx/>
              <a:buNone/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проекта: 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</a:t>
            </a:r>
            <a:r>
              <a:rPr lang="ru-RU" sz="28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Баймурадова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Хава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Магомедовна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srgbClr val="A53010"/>
              </a:buClr>
              <a:buSzTx/>
              <a:buNone/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Возрастная группа: 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старшего дошкольного возраста</a:t>
            </a:r>
            <a:endParaRPr lang="ru-RU" sz="2800" b="1" dirty="0">
              <a:solidFill>
                <a:prstClr val="black">
                  <a:lumMod val="75000"/>
                  <a:lumOff val="25000"/>
                </a:prstClr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srgbClr val="A53010"/>
              </a:buClr>
              <a:buSzTx/>
              <a:buNone/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Вид проекта: творческий, игровой, 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познавательно-исследовательский</a:t>
            </a:r>
            <a:endParaRPr lang="ru-RU" sz="2800" b="1" dirty="0">
              <a:solidFill>
                <a:prstClr val="black">
                  <a:lumMod val="75000"/>
                  <a:lumOff val="25000"/>
                </a:prstClr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srgbClr val="A53010"/>
              </a:buClr>
              <a:buSzTx/>
              <a:buNone/>
            </a:pP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продолжительности проект: краткосрочный</a:t>
            </a:r>
            <a:endParaRPr lang="ru-RU" sz="2800" b="1" dirty="0">
              <a:solidFill>
                <a:prstClr val="black">
                  <a:lumMod val="75000"/>
                  <a:lumOff val="25000"/>
                </a:prstClr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srgbClr val="A53010"/>
              </a:buClr>
              <a:buSzTx/>
              <a:buNone/>
            </a:pP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реализации проекта: 19.04.2021-23.04.2021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srgbClr val="A53010"/>
              </a:buClr>
              <a:buSzTx/>
              <a:buNone/>
            </a:pP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воспитанники, 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родители, 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8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2224"/>
            <a:ext cx="10752666" cy="77372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90C226"/>
                </a:solidFill>
                <a:latin typeface="Monotype Corsiva" panose="03010101010201010101" pitchFamily="66" charset="0"/>
              </a:rPr>
              <a:t>Выставка национальных блюд «</a:t>
            </a:r>
            <a:r>
              <a:rPr lang="ru-RU" b="1" dirty="0" err="1">
                <a:solidFill>
                  <a:srgbClr val="90C226"/>
                </a:solidFill>
                <a:latin typeface="Monotype Corsiva" panose="03010101010201010101" pitchFamily="66" charset="0"/>
              </a:rPr>
              <a:t>Нохчийн</a:t>
            </a:r>
            <a:r>
              <a:rPr lang="ru-RU" b="1" dirty="0">
                <a:solidFill>
                  <a:srgbClr val="90C226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solidFill>
                  <a:srgbClr val="90C226"/>
                </a:solidFill>
                <a:latin typeface="Monotype Corsiva" panose="03010101010201010101" pitchFamily="66" charset="0"/>
              </a:rPr>
              <a:t>даарш</a:t>
            </a:r>
            <a:r>
              <a:rPr lang="ru-RU" b="1" dirty="0">
                <a:solidFill>
                  <a:srgbClr val="90C226"/>
                </a:solidFill>
                <a:latin typeface="Monotype Corsiva" panose="03010101010201010101" pitchFamily="66" charset="0"/>
              </a:rPr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1"/>
          <a:stretch/>
        </p:blipFill>
        <p:spPr>
          <a:xfrm>
            <a:off x="2151004" y="1380393"/>
            <a:ext cx="7898604" cy="4895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0372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2224"/>
            <a:ext cx="10400974" cy="10726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Работа с педагогами </a:t>
            </a:r>
            <a:br>
              <a:rPr lang="ru-RU" sz="3200" b="1" dirty="0" smtClean="0">
                <a:latin typeface="Monotype Corsiva" panose="03010101010201010101" pitchFamily="66" charset="0"/>
              </a:rPr>
            </a:br>
            <a:r>
              <a:rPr lang="ru-RU" sz="3200" b="1" dirty="0" smtClean="0">
                <a:latin typeface="Monotype Corsiva" panose="03010101010201010101" pitchFamily="66" charset="0"/>
              </a:rPr>
              <a:t>Деловая игра «</a:t>
            </a:r>
            <a:r>
              <a:rPr lang="ru-RU" sz="3200" b="1" dirty="0" err="1" smtClean="0">
                <a:latin typeface="Monotype Corsiva" panose="03010101010201010101" pitchFamily="66" charset="0"/>
              </a:rPr>
              <a:t>Хаарийн</a:t>
            </a:r>
            <a:r>
              <a:rPr lang="ru-RU" sz="3200" b="1" dirty="0" smtClean="0">
                <a:latin typeface="Monotype Corsiva" panose="03010101010201010101" pitchFamily="66" charset="0"/>
              </a:rPr>
              <a:t> б1ов»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04" y="2130255"/>
            <a:ext cx="4058102" cy="3043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1" y="1183728"/>
            <a:ext cx="3607611" cy="2705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42" y="3358663"/>
            <a:ext cx="3858030" cy="2893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366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63770"/>
            <a:ext cx="10374597" cy="1090246"/>
          </a:xfrm>
        </p:spPr>
        <p:txBody>
          <a:bodyPr/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Изготовление </a:t>
            </a:r>
            <a:r>
              <a:rPr lang="ru-RU" b="1" dirty="0" err="1" smtClean="0">
                <a:latin typeface="Monotype Corsiva" panose="03010101010201010101" pitchFamily="66" charset="0"/>
              </a:rPr>
              <a:t>лэпбука</a:t>
            </a:r>
            <a:r>
              <a:rPr lang="ru-RU" b="1" dirty="0" smtClean="0">
                <a:latin typeface="Monotype Corsiva" panose="03010101010201010101" pitchFamily="66" charset="0"/>
              </a:rPr>
              <a:t> «Сан </a:t>
            </a:r>
            <a:r>
              <a:rPr lang="ru-RU" b="1" dirty="0" err="1" smtClean="0">
                <a:latin typeface="Monotype Corsiva" panose="03010101010201010101" pitchFamily="66" charset="0"/>
              </a:rPr>
              <a:t>Даймохк</a:t>
            </a:r>
            <a:r>
              <a:rPr lang="ru-RU" b="1" dirty="0" smtClean="0">
                <a:latin typeface="Monotype Corsiva" panose="03010101010201010101" pitchFamily="66" charset="0"/>
              </a:rPr>
              <a:t> – </a:t>
            </a:r>
            <a:r>
              <a:rPr lang="ru-RU" b="1" dirty="0" err="1" smtClean="0">
                <a:latin typeface="Monotype Corsiva" panose="03010101010201010101" pitchFamily="66" charset="0"/>
              </a:rPr>
              <a:t>Нохчийчоь</a:t>
            </a:r>
            <a:r>
              <a:rPr lang="ru-RU" b="1" dirty="0" smtClean="0">
                <a:latin typeface="Monotype Corsiva" panose="03010101010201010101" pitchFamily="66" charset="0"/>
              </a:rPr>
              <a:t>!»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018" y="1580296"/>
            <a:ext cx="5753282" cy="4314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8889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7732"/>
            <a:ext cx="10761458" cy="10462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Работа с родителями                                                                                            Создание мини-музея «Быт </a:t>
            </a:r>
            <a:r>
              <a:rPr lang="ru-RU" sz="3200" b="1" dirty="0" err="1" smtClean="0">
                <a:latin typeface="Monotype Corsiva" panose="03010101010201010101" pitchFamily="66" charset="0"/>
              </a:rPr>
              <a:t>вайнахов</a:t>
            </a:r>
            <a:r>
              <a:rPr lang="ru-RU" sz="3200" b="1" dirty="0" smtClean="0">
                <a:latin typeface="Monotype Corsiva" panose="03010101010201010101" pitchFamily="66" charset="0"/>
              </a:rPr>
              <a:t>»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230" y="1443786"/>
            <a:ext cx="6561666" cy="492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9218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13766"/>
            <a:ext cx="11120219" cy="1075764"/>
          </a:xfrm>
        </p:spPr>
        <p:txBody>
          <a:bodyPr/>
          <a:lstStyle/>
          <a:p>
            <a:pPr algn="ctr"/>
            <a:r>
              <a:rPr lang="ru-RU" sz="2900" b="1" dirty="0">
                <a:solidFill>
                  <a:srgbClr val="90C226"/>
                </a:solidFill>
                <a:latin typeface="Monotype Corsiva" panose="03010101010201010101" pitchFamily="66" charset="0"/>
              </a:rPr>
              <a:t>Работа с родителями                                                                                            Создание мини-музея «Быт </a:t>
            </a:r>
            <a:r>
              <a:rPr lang="ru-RU" sz="2900" b="1" dirty="0" err="1">
                <a:solidFill>
                  <a:srgbClr val="90C226"/>
                </a:solidFill>
                <a:latin typeface="Monotype Corsiva" panose="03010101010201010101" pitchFamily="66" charset="0"/>
              </a:rPr>
              <a:t>вайнахов</a:t>
            </a:r>
            <a:r>
              <a:rPr lang="ru-RU" sz="2900" b="1" dirty="0">
                <a:solidFill>
                  <a:srgbClr val="90C226"/>
                </a:solidFill>
                <a:latin typeface="Monotype Corsiva" panose="03010101010201010101" pitchFamily="66" charset="0"/>
              </a:rPr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14" y="1389529"/>
            <a:ext cx="6929821" cy="519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2842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25315"/>
            <a:ext cx="9820681" cy="712177"/>
          </a:xfrm>
        </p:spPr>
        <p:txBody>
          <a:bodyPr/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Создание фотоальбома «Сан </a:t>
            </a:r>
            <a:r>
              <a:rPr lang="ru-RU" b="1" dirty="0" err="1" smtClean="0">
                <a:latin typeface="Monotype Corsiva" panose="03010101010201010101" pitchFamily="66" charset="0"/>
              </a:rPr>
              <a:t>Даймохк</a:t>
            </a:r>
            <a:r>
              <a:rPr lang="ru-RU" b="1" dirty="0" smtClean="0">
                <a:latin typeface="Monotype Corsiva" panose="03010101010201010101" pitchFamily="66" charset="0"/>
              </a:rPr>
              <a:t> – </a:t>
            </a:r>
            <a:r>
              <a:rPr lang="ru-RU" b="1" dirty="0" err="1" smtClean="0">
                <a:latin typeface="Monotype Corsiva" panose="03010101010201010101" pitchFamily="66" charset="0"/>
              </a:rPr>
              <a:t>Нохчийчоь</a:t>
            </a:r>
            <a:r>
              <a:rPr lang="ru-RU" b="1" dirty="0" smtClean="0">
                <a:latin typeface="Monotype Corsiva" panose="03010101010201010101" pitchFamily="66" charset="0"/>
              </a:rPr>
              <a:t>!»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25" y="1152281"/>
            <a:ext cx="8857889" cy="515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2955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86862"/>
            <a:ext cx="10629574" cy="71217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90C226"/>
                </a:solidFill>
                <a:latin typeface="Monotype Corsiva" panose="03010101010201010101" pitchFamily="66" charset="0"/>
              </a:rPr>
              <a:t>Выводы по результатам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266092"/>
            <a:ext cx="9917397" cy="5081953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  <a:buClr>
                <a:srgbClr val="90C226"/>
              </a:buClr>
            </a:pPr>
            <a: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 ходе реализации проекта была удовлетворена потребность детей в получении знаний о родном языке, крае, о защите природы, культуры, традиций и достопримечательностей. Безусловно, знакомство с особенностями  родного края помогла раскрыть познавательные, интеллектуальные и творческие способности детей. У них появилось чувство осознанной радости, гордости за свой  родной край, понимание того, что  Чеченская республика, является их малой Родиной. Произошло это благодаря разнообразным формам работы с детьми и родителями, а также тесному взаимодействию педагогов.</a:t>
            </a:r>
          </a:p>
          <a:p>
            <a:pPr lvl="0">
              <a:spcAft>
                <a:spcPts val="1200"/>
              </a:spcAft>
              <a:buClr>
                <a:srgbClr val="90C226"/>
              </a:buClr>
            </a:pPr>
            <a: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Конечным продуктом реализации проекта стало создание фотоальбома «Сан </a:t>
            </a:r>
            <a:r>
              <a:rPr lang="ru-RU" sz="2000" b="1" i="1" dirty="0" err="1">
                <a:solidFill>
                  <a:prstClr val="black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Даймохк</a:t>
            </a:r>
            <a:r>
              <a:rPr lang="ru-RU" sz="2000" b="1" i="1" dirty="0">
                <a:solidFill>
                  <a:prstClr val="black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-</a:t>
            </a:r>
            <a:r>
              <a:rPr lang="ru-RU" sz="2000" b="1" i="1" dirty="0" err="1">
                <a:solidFill>
                  <a:prstClr val="black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Нохчийчоь</a:t>
            </a:r>
            <a:r>
              <a:rPr lang="ru-RU" sz="2000" b="1" i="1" dirty="0">
                <a:solidFill>
                  <a:prstClr val="black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!».</a:t>
            </a:r>
            <a:endParaRPr lang="ru-RU" sz="2000" b="1" dirty="0">
              <a:solidFill>
                <a:prstClr val="black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90C226"/>
              </a:buClr>
            </a:pPr>
            <a: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 не останавливаюсь на достигнутом, продолжаю искать новые пути сотрудничества с родителями. Ведь у нас, у воспитателей одна цель - воспитывать будущих созидателей жизни. Каков человек - таков мир, который он создает вокруг себя.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084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7392"/>
            <a:ext cx="9908604" cy="685800"/>
          </a:xfrm>
        </p:spPr>
        <p:txBody>
          <a:bodyPr/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Список литературных источников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561" y="1406768"/>
            <a:ext cx="11175023" cy="503799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Программа </a:t>
            </a:r>
            <a:r>
              <a:rPr lang="ru-RU" sz="2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духовно-нравственного развития дошкольников (Ж.М. </a:t>
            </a:r>
            <a:r>
              <a:rPr lang="ru-RU" sz="2400" b="1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Абдрахманова</a:t>
            </a:r>
            <a:r>
              <a:rPr lang="ru-RU" sz="2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) </a:t>
            </a:r>
            <a:r>
              <a:rPr lang="ru-RU" sz="2400" b="1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, 2021.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Русско-чеченский словарь флоры и фауны (Ш.И. Абдуразаков), 2016.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Хрестоматия для детских садов и начальной школы (С.Э. Эдилов), 2018.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Детский познавательный журнал «</a:t>
            </a:r>
            <a:r>
              <a:rPr lang="ru-RU" sz="2400" b="1" dirty="0" err="1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Бералла</a:t>
            </a:r>
            <a:r>
              <a:rPr lang="ru-RU" sz="2400" b="1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» (З. М. </a:t>
            </a:r>
            <a:r>
              <a:rPr lang="ru-RU" sz="2400" b="1" dirty="0" err="1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Сайдумова</a:t>
            </a:r>
            <a:r>
              <a:rPr lang="ru-RU" sz="2400" b="1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) , 2021.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Издание «Детские истории маленькой </a:t>
            </a:r>
            <a:r>
              <a:rPr lang="ru-RU" sz="2400" b="1" dirty="0" err="1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Альбики</a:t>
            </a:r>
            <a:r>
              <a:rPr lang="ru-RU" sz="2400" b="1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» </a:t>
            </a:r>
            <a:r>
              <a:rPr lang="ru-RU" sz="2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(З. М. </a:t>
            </a:r>
            <a:r>
              <a:rPr lang="ru-RU" sz="2400" b="1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Сайдумова</a:t>
            </a:r>
            <a:r>
              <a:rPr lang="ru-RU" sz="2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) </a:t>
            </a:r>
            <a:r>
              <a:rPr lang="ru-RU" sz="2400" b="1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, 2021.</a:t>
            </a:r>
            <a:endParaRPr lang="ru-RU" sz="2400" b="1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Буре </a:t>
            </a:r>
            <a:r>
              <a:rPr lang="ru-RU" sz="2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Р.С. Социально-нравственное воспитание дошкольников. Для занятий </a:t>
            </a:r>
            <a:r>
              <a:rPr lang="ru-RU" sz="2400" b="1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                                        с </a:t>
            </a:r>
            <a:r>
              <a:rPr lang="ru-RU" sz="2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детьми 3-7 лет. Методическое пособие. Изд.:  Мозаика-Синтез, 2015.</a:t>
            </a:r>
            <a:endParaRPr lang="ru-RU" sz="2400" b="1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400" b="1" dirty="0" err="1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Ветохина</a:t>
            </a:r>
            <a:r>
              <a:rPr lang="ru-RU" sz="2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,  А.Я., Дмитренко,  З.С. Нравственно-патриотическое воспитание детей дошкольного возраста. Планирование и конспекты занятий / А.Я </a:t>
            </a:r>
            <a:r>
              <a:rPr lang="ru-RU" sz="2400" b="1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Ветохина</a:t>
            </a:r>
            <a:r>
              <a:rPr lang="ru-RU" sz="2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,  </a:t>
            </a:r>
            <a:r>
              <a:rPr lang="ru-RU" sz="2400" b="1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З.С</a:t>
            </a:r>
            <a:r>
              <a:rPr lang="ru-RU" sz="24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. Дмитренко. – Санкт-Петербург. Детство – Пресс, 2013. –192 с. </a:t>
            </a:r>
            <a:endParaRPr lang="ru-RU" sz="2400" b="1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endParaRPr lang="ru-RU" sz="2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0146"/>
            <a:ext cx="10585612" cy="1081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>
                <a:solidFill>
                  <a:srgbClr val="90C226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85" y="1283677"/>
            <a:ext cx="4013938" cy="53519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4873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2562"/>
            <a:ext cx="10524066" cy="782515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ts val="1000"/>
              </a:spcBef>
              <a:spcAft>
                <a:spcPts val="1200"/>
              </a:spcAft>
            </a:pPr>
            <a:r>
              <a:rPr lang="ru-RU" sz="4000" b="1" dirty="0">
                <a:latin typeface="Monotype Corsiva" panose="03010101010201010101" pitchFamily="66" charset="0"/>
                <a:ea typeface="Times New Roman" panose="02020603050405020304" pitchFamily="18" charset="0"/>
                <a:cs typeface="+mn-cs"/>
              </a:rPr>
              <a:t>Актуальность проекта: </a:t>
            </a:r>
            <a:br>
              <a:rPr lang="ru-RU" sz="4000" b="1" dirty="0">
                <a:latin typeface="Monotype Corsiva" panose="03010101010201010101" pitchFamily="66" charset="0"/>
                <a:ea typeface="Times New Roman" panose="02020603050405020304" pitchFamily="18" charset="0"/>
                <a:cs typeface="+mn-cs"/>
              </a:rPr>
            </a:br>
            <a:endParaRPr lang="ru-RU" sz="40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161" y="984738"/>
            <a:ext cx="10893670" cy="5231424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ru-RU" b="1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Актуальность </a:t>
            </a:r>
            <a:r>
              <a:rPr lang="ru-RU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духовно-нравственного воспитания детей дошкольного возраста приобретает все большую значимость в современном обществе. </a:t>
            </a:r>
            <a:r>
              <a:rPr lang="ru-RU" b="1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К </a:t>
            </a:r>
            <a:r>
              <a:rPr lang="ru-RU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сожалению, с каждым годом, в наше время все больше происходит отчуждение современного общества от культуры, как от способа сохранения и передачи духовных ценностей. А ведь именно </a:t>
            </a:r>
            <a:r>
              <a:rPr lang="ru-RU" b="1" dirty="0">
                <a:solidFill>
                  <a:srgbClr val="111111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культура является основой духовно-нравственного воспитания  общества и семьи. Поэтому, я считаю, что работе духовно-нравственного развития детей следует уделить особое внимание. </a:t>
            </a:r>
            <a:r>
              <a:rPr lang="ru-RU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Дети должны знать и чтить обычаи, традиции, культуру своего народа. Приобщение детей к историческим культурным ценностям дает возможность достойно воспитать подрастающее поколение. </a:t>
            </a:r>
            <a:r>
              <a:rPr lang="ru-RU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Духовно-нравственное воспитание было и остается приоритетным направлением в воспитании и обучении детей дошкольного возраста. Важность данного направления актуализировано и в ФГОС ДО, </a:t>
            </a:r>
            <a:r>
              <a:rPr lang="ru-RU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 соответствии с которым, содержание образовательной области «Социально-коммуникативное развитие» направлено на усвоение дошкольниками норм и ценностей, принятых в обществе. Также, в основе Единой Концепции духовно-нравственного воспитания и развития подрастающего поколения Чеченской Республики определены ценностные ориентиры и механизмы их привития, </a:t>
            </a:r>
            <a:r>
              <a:rPr lang="ru-RU" b="1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так </a:t>
            </a:r>
            <a:r>
              <a:rPr lang="ru-RU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и в программе духовно-нравственного развития дошкольников «Сан </a:t>
            </a:r>
            <a:r>
              <a:rPr lang="ru-RU" b="1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къоман</a:t>
            </a:r>
            <a:r>
              <a:rPr lang="ru-RU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хазна</a:t>
            </a:r>
            <a:r>
              <a:rPr lang="ru-RU" b="1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» (Ж.М. </a:t>
            </a:r>
            <a:r>
              <a:rPr lang="ru-RU" b="1" dirty="0" err="1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Абдрахмановой</a:t>
            </a:r>
            <a:r>
              <a:rPr lang="ru-RU" b="1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). </a:t>
            </a:r>
            <a:r>
              <a:rPr lang="ru-RU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Необходимо вести целенаправленную работу с детьми в данном направлении используя при этом новые, более эффективные формы и методы работы. </a:t>
            </a:r>
            <a:endParaRPr lang="ru-RU" b="1" dirty="0" smtClean="0">
              <a:solidFill>
                <a:srgbClr val="0000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b="1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Таким </a:t>
            </a:r>
            <a:r>
              <a:rPr lang="ru-RU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образом, актуальность данной проблемы обусловлена необходимостью освоения дошкольниками нравственных норм. Несомненно, ознакомление дошкольников с культурой, бытом, традициями, устоями чеченского народа воспитывает любовь к родному краю, способствует  укреплению связи между поколениями, закладывает фундамент формирования ребенка как личности. </a:t>
            </a:r>
            <a:endParaRPr lang="ru-RU" b="1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8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14" y="386862"/>
            <a:ext cx="8491487" cy="9056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latin typeface="Monotype Corsiva" panose="03010101010201010101" pitchFamily="66" charset="0"/>
              </a:rPr>
              <a:t>П</a:t>
            </a:r>
            <a:r>
              <a:rPr lang="ru-RU" sz="6000" b="1" dirty="0" smtClean="0">
                <a:latin typeface="Monotype Corsiva" panose="03010101010201010101" pitchFamily="66" charset="0"/>
              </a:rPr>
              <a:t>роблема</a:t>
            </a:r>
            <a:endParaRPr lang="ru-RU" sz="60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514" y="1424355"/>
            <a:ext cx="9275886" cy="461700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202124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Работая с детьми старшего дошкольного возраста, и чувствуя на себе ответственность за их воспитание и обучение, как показала практика, у детей имеются незначительные представления о родном крае, языке, культуре, традициях, обычаях своего народа, дети мало знают своих героев. </a:t>
            </a:r>
            <a:r>
              <a:rPr lang="ru-RU" sz="24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В связи с этим появилась необходимость </a:t>
            </a:r>
            <a:r>
              <a:rPr lang="ru-RU" sz="24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создания определенных </a:t>
            </a:r>
            <a:r>
              <a:rPr lang="ru-RU" sz="2400" b="1" dirty="0">
                <a:solidFill>
                  <a:srgbClr val="313413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педагогических условий для более углубленного ознакомления старших дошкольников с культурой родного края</a:t>
            </a:r>
            <a:r>
              <a:rPr lang="ru-RU" sz="24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в соответствии с их возрастными особенностями,</a:t>
            </a:r>
            <a:r>
              <a:rPr lang="ru-RU" sz="2400" b="1" dirty="0">
                <a:solidFill>
                  <a:srgbClr val="313413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на основе использования интегративных форм и технологий, тем самым </a:t>
            </a:r>
            <a:r>
              <a:rPr lang="ru-RU" sz="24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оказания помощи им сформировать представления о малой Родине. </a:t>
            </a:r>
            <a:r>
              <a:rPr lang="ru-RU" sz="24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Была</a:t>
            </a:r>
            <a:r>
              <a:rPr lang="ru-RU" sz="24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сформулирована проблема, на решение которой был направлен данный проект.  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23093"/>
            <a:ext cx="10611989" cy="1450730"/>
          </a:xfrm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3200" b="1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Цель</a:t>
            </a:r>
            <a:r>
              <a:rPr lang="ru-RU" sz="32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:</a:t>
            </a:r>
            <a:r>
              <a:rPr lang="ru-RU" sz="20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20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приобщение детей старшего дошкольного возраста к традиционным ценностям народной культуры,</a:t>
            </a:r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расширение знаний детей о республике, повышение компетентности педагогов по вопросу духовно-нравственного воспитания,</a:t>
            </a:r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повышения интереса родителей к данному вопросу.</a:t>
            </a:r>
            <a:b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23" y="1512276"/>
            <a:ext cx="12104077" cy="5064370"/>
          </a:xfrm>
        </p:spPr>
        <p:txBody>
          <a:bodyPr>
            <a:normAutofit fontScale="25000" lnSpcReduction="20000"/>
          </a:bodyPr>
          <a:lstStyle/>
          <a:p>
            <a:pPr marR="71755" indent="0">
              <a:lnSpc>
                <a:spcPct val="107000"/>
              </a:lnSpc>
              <a:buNone/>
            </a:pPr>
            <a:r>
              <a:rPr lang="ru-RU" sz="11200" b="1" dirty="0">
                <a:solidFill>
                  <a:schemeClr val="accent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</a:t>
            </a:r>
            <a:r>
              <a:rPr lang="ru-RU" sz="11200" b="1" dirty="0" smtClean="0">
                <a:solidFill>
                  <a:schemeClr val="accent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1200" dirty="0">
                <a:solidFill>
                  <a:schemeClr val="accent1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 </a:t>
            </a:r>
            <a:endParaRPr lang="ru-RU" sz="11200" dirty="0" smtClean="0">
              <a:solidFill>
                <a:schemeClr val="accent1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R="71755" indent="0">
              <a:lnSpc>
                <a:spcPct val="107000"/>
              </a:lnSpc>
              <a:buNone/>
            </a:pPr>
            <a:r>
              <a:rPr lang="ru-RU" sz="6400" b="1" dirty="0" smtClean="0">
                <a:solidFill>
                  <a:schemeClr val="accent1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Для детей:</a:t>
            </a:r>
          </a:p>
          <a:p>
            <a:pPr marR="71755" indent="0">
              <a:lnSpc>
                <a:spcPct val="107000"/>
              </a:lnSpc>
              <a:buNone/>
            </a:pPr>
            <a:r>
              <a:rPr lang="ru-RU" sz="6400" b="1" dirty="0" smtClean="0">
                <a:solidFill>
                  <a:schemeClr val="accent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6400" b="1" dirty="0">
                <a:solidFill>
                  <a:schemeClr val="accent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71755" lvl="0" indent="0" algn="just">
              <a:lnSpc>
                <a:spcPct val="120000"/>
              </a:lnSpc>
              <a:buNone/>
            </a:pPr>
            <a:r>
              <a:rPr lang="ru-RU" sz="6400" b="1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Приобщить </a:t>
            </a:r>
            <a:r>
              <a:rPr lang="ru-RU" sz="64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детей к истокам народной культуры, способствовать формированию ценностной личности, обладающей чувством национальной гордости, любви к отечеству, своему народу через ознакомление с народным творчеством, обычаями, традициями, бытом, культурой чеченского народа. </a:t>
            </a:r>
          </a:p>
          <a:p>
            <a:pPr marL="114300" marR="71755" indent="0" algn="just">
              <a:lnSpc>
                <a:spcPct val="120000"/>
              </a:lnSpc>
              <a:buNone/>
            </a:pPr>
            <a:r>
              <a:rPr lang="ru-RU" sz="6400" b="1" dirty="0" smtClean="0">
                <a:solidFill>
                  <a:schemeClr val="accent1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     Развивающие:</a:t>
            </a:r>
          </a:p>
          <a:p>
            <a:pPr marL="114300" marR="71755" indent="0" algn="just">
              <a:lnSpc>
                <a:spcPct val="120000"/>
              </a:lnSpc>
              <a:buNone/>
            </a:pPr>
            <a:r>
              <a:rPr lang="ru-RU" sz="6400" b="1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Развивать </a:t>
            </a:r>
            <a:r>
              <a:rPr lang="ru-RU" sz="64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устную речь на родном </a:t>
            </a:r>
            <a:r>
              <a:rPr lang="ru-RU" sz="6400" b="1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языке.</a:t>
            </a:r>
          </a:p>
          <a:p>
            <a:pPr marL="114300" marR="71755" indent="0" algn="just">
              <a:lnSpc>
                <a:spcPct val="120000"/>
              </a:lnSpc>
              <a:buNone/>
            </a:pPr>
            <a:r>
              <a:rPr lang="ru-RU" sz="6400" b="1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Развивать </a:t>
            </a:r>
            <a:r>
              <a:rPr lang="ru-RU" sz="64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умение творчески подходить к решению ситуаций посредством игровых </a:t>
            </a:r>
            <a:r>
              <a:rPr lang="ru-RU" sz="6400" b="1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действий.</a:t>
            </a:r>
          </a:p>
          <a:p>
            <a:pPr marL="114300" marR="71755" indent="0" algn="just">
              <a:lnSpc>
                <a:spcPct val="120000"/>
              </a:lnSpc>
              <a:buNone/>
            </a:pPr>
            <a:r>
              <a:rPr lang="ru-RU" sz="6400" b="1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6400" b="1" dirty="0" smtClean="0">
                <a:solidFill>
                  <a:schemeClr val="accent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Воспитательные:</a:t>
            </a:r>
          </a:p>
          <a:p>
            <a:pPr marL="0" marR="71755" lvl="0" indent="0" algn="just">
              <a:lnSpc>
                <a:spcPct val="120000"/>
              </a:lnSpc>
              <a:buNone/>
            </a:pPr>
            <a:r>
              <a:rPr lang="ru-RU" sz="6400" b="1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 Воспитывать </a:t>
            </a:r>
            <a:r>
              <a:rPr lang="ru-RU" sz="64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у детей нравственные ценности, чувство патриотизма, уважение к старшим, друг другу.  </a:t>
            </a:r>
            <a:endParaRPr lang="ru-RU" sz="6400" b="1" dirty="0" smtClean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marR="71755" lvl="0" indent="0" algn="just">
              <a:lnSpc>
                <a:spcPct val="120000"/>
              </a:lnSpc>
              <a:buNone/>
            </a:pPr>
            <a:r>
              <a:rPr lang="ru-RU" sz="6400" b="1" dirty="0">
                <a:solidFill>
                  <a:schemeClr val="accent1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6400" b="1" dirty="0" smtClean="0">
                <a:solidFill>
                  <a:schemeClr val="accent1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     Для педагогов:</a:t>
            </a:r>
          </a:p>
          <a:p>
            <a:pPr marL="0" marR="71755" lvl="0" indent="0" algn="just">
              <a:lnSpc>
                <a:spcPct val="120000"/>
              </a:lnSpc>
              <a:buNone/>
            </a:pPr>
            <a:r>
              <a:rPr lang="ru-RU" sz="6400" b="1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Создать </a:t>
            </a:r>
            <a:r>
              <a:rPr lang="ru-RU" sz="64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информационную базу по духовно-нравственному воспитанию детей.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ru-RU" sz="64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6400" b="1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6400" b="1" dirty="0" smtClean="0">
                <a:solidFill>
                  <a:schemeClr val="accent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родителей:</a:t>
            </a:r>
            <a:endParaRPr lang="ru-RU" sz="6400" dirty="0" smtClean="0">
              <a:solidFill>
                <a:schemeClr val="accent1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ru-RU" sz="64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6400" b="1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Повышать интерес к вопросу духовно-нравственного воспитания детей дошкольного возраста. </a:t>
            </a:r>
            <a:endParaRPr lang="ru-RU" sz="6400" b="1" dirty="0" smtClean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7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7393"/>
            <a:ext cx="10532858" cy="8352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Планируемые результаты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577" y="826477"/>
            <a:ext cx="11412415" cy="5618285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ru-RU" sz="72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Планируемый результат со стороны детей: </a:t>
            </a:r>
          </a:p>
          <a:p>
            <a:pPr marL="11430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64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У детей развиты коммуникативные навыки;</a:t>
            </a:r>
          </a:p>
          <a:p>
            <a:pPr marL="11430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6400" b="1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Сформированы </a:t>
            </a:r>
            <a:r>
              <a:rPr lang="ru-RU" sz="64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представления о культуре своего народа, расширились знания о природе родного края;</a:t>
            </a:r>
          </a:p>
          <a:p>
            <a:pPr marL="11430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6400" b="1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Сформированы </a:t>
            </a:r>
            <a:r>
              <a:rPr lang="ru-RU" sz="64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представления о морально-нравственных ценностях, доброте, правде, трудолюбии, храбрости и отваге;</a:t>
            </a:r>
          </a:p>
          <a:p>
            <a:pPr marL="11430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64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Развита эмоционально-волевая сфера; </a:t>
            </a:r>
          </a:p>
          <a:p>
            <a:pPr marL="11430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64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Воспитаны патриотические чувства и любовь к Родине, своему народу, родной природе.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Планируемый результат со стороны педагога: </a:t>
            </a:r>
          </a:p>
          <a:p>
            <a:pPr marL="0" lvl="0" indent="0" algn="just">
              <a:buNone/>
            </a:pPr>
            <a:r>
              <a:rPr lang="ru-RU" sz="6400" b="1" dirty="0" smtClean="0">
                <a:latin typeface="Monotype Corsiva" panose="03010101010201010101" pitchFamily="66" charset="0"/>
              </a:rPr>
              <a:t>   Активизируется </a:t>
            </a:r>
            <a:r>
              <a:rPr lang="ru-RU" sz="6400" b="1" dirty="0">
                <a:latin typeface="Monotype Corsiva" panose="03010101010201010101" pitchFamily="66" charset="0"/>
              </a:rPr>
              <a:t>поисковая деятельность,</a:t>
            </a:r>
          </a:p>
          <a:p>
            <a:pPr marL="0" lvl="0" indent="0" algn="just">
              <a:buNone/>
            </a:pPr>
            <a:r>
              <a:rPr lang="ru-RU" sz="6400" b="1" dirty="0" smtClean="0">
                <a:latin typeface="Monotype Corsiva" panose="03010101010201010101" pitchFamily="66" charset="0"/>
              </a:rPr>
              <a:t>   Установлены </a:t>
            </a:r>
            <a:r>
              <a:rPr lang="ru-RU" sz="6400" b="1" dirty="0">
                <a:latin typeface="Monotype Corsiva" panose="03010101010201010101" pitchFamily="66" charset="0"/>
              </a:rPr>
              <a:t>доверительные и партнёрские отношения  </a:t>
            </a:r>
            <a:r>
              <a:rPr lang="ru-RU" sz="6400" b="1" dirty="0" smtClean="0">
                <a:latin typeface="Monotype Corsiva" panose="03010101010201010101" pitchFamily="66" charset="0"/>
              </a:rPr>
              <a:t>с </a:t>
            </a:r>
            <a:r>
              <a:rPr lang="ru-RU" sz="6400" b="1" dirty="0">
                <a:latin typeface="Monotype Corsiva" panose="03010101010201010101" pitchFamily="66" charset="0"/>
              </a:rPr>
              <a:t>родителями,</a:t>
            </a:r>
          </a:p>
          <a:p>
            <a:pPr marL="0" lvl="0" indent="0" algn="just">
              <a:buNone/>
            </a:pPr>
            <a:r>
              <a:rPr lang="ru-RU" sz="6400" b="1" dirty="0" smtClean="0">
                <a:latin typeface="Monotype Corsiva" panose="03010101010201010101" pitchFamily="66" charset="0"/>
              </a:rPr>
              <a:t>   Созданы условия </a:t>
            </a:r>
            <a:r>
              <a:rPr lang="ru-RU" sz="6400" b="1" dirty="0">
                <a:latin typeface="Monotype Corsiva" panose="03010101010201010101" pitchFamily="66" charset="0"/>
              </a:rPr>
              <a:t>для благоприятного взаимодействия  </a:t>
            </a:r>
            <a:r>
              <a:rPr lang="ru-RU" sz="6400" b="1" dirty="0" smtClean="0">
                <a:latin typeface="Monotype Corsiva" panose="03010101010201010101" pitchFamily="66" charset="0"/>
              </a:rPr>
              <a:t>с </a:t>
            </a:r>
            <a:r>
              <a:rPr lang="ru-RU" sz="6400" b="1" dirty="0">
                <a:latin typeface="Monotype Corsiva" panose="03010101010201010101" pitchFamily="66" charset="0"/>
              </a:rPr>
              <a:t>родителями</a:t>
            </a:r>
            <a:r>
              <a:rPr lang="ru-RU" sz="6400" b="1" dirty="0" smtClean="0">
                <a:latin typeface="Monotype Corsiva" panose="03010101010201010101" pitchFamily="66" charset="0"/>
              </a:rPr>
              <a:t>.</a:t>
            </a:r>
            <a:endParaRPr lang="ru-RU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Планируемый результат со стороны родителей:</a:t>
            </a:r>
          </a:p>
          <a:p>
            <a:pPr marL="0" lvl="0" indent="0" algn="just">
              <a:lnSpc>
                <a:spcPct val="107000"/>
              </a:lnSpc>
              <a:buNone/>
            </a:pPr>
            <a:r>
              <a:rPr lang="ru-RU" sz="6400" b="1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Повысится </a:t>
            </a:r>
            <a:r>
              <a:rPr lang="ru-RU" sz="64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активность участия родителей в жизнедеятельности группы</a:t>
            </a:r>
          </a:p>
          <a:p>
            <a:pPr marL="0" lvl="0" indent="0" algn="just">
              <a:lnSpc>
                <a:spcPct val="107000"/>
              </a:lnSpc>
              <a:buNone/>
            </a:pPr>
            <a:r>
              <a:rPr lang="ru-RU" sz="6400" b="1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Повысится </a:t>
            </a:r>
            <a:r>
              <a:rPr lang="ru-RU" sz="64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педагогическая культура </a:t>
            </a:r>
            <a:r>
              <a:rPr lang="ru-RU" sz="6400" b="1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родителей, заинтересованность в </a:t>
            </a:r>
            <a:r>
              <a:rPr lang="ru-RU" sz="64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продолжении сотрудничества.</a:t>
            </a:r>
          </a:p>
          <a:p>
            <a:endParaRPr lang="ru-RU" sz="45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60373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Практическая значимость проекта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1"/>
            <a:ext cx="8915074" cy="466976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</a:pPr>
            <a:r>
              <a:rPr lang="ru-RU" sz="2800" b="1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28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использования педагогами ДОУ разработанного комплекса методических материалов по ознакомлению детей старшего дошкольного возраста по духовно-нравственному воспитанию на основе интегративных технологий и </a:t>
            </a:r>
            <a:r>
              <a:rPr lang="ru-RU" sz="2800" b="1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</a:t>
            </a:r>
            <a:r>
              <a:rPr lang="ru-RU" sz="28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предполагающих  интеграцию деятельности всех участников </a:t>
            </a:r>
            <a:r>
              <a:rPr lang="ru-RU" sz="2800" b="1" dirty="0" err="1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8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-образовательного процесса.</a:t>
            </a:r>
            <a:endParaRPr lang="ru-RU" sz="2800" b="1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14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119620" cy="691662"/>
          </a:xfrm>
        </p:spPr>
        <p:txBody>
          <a:bodyPr>
            <a:noAutofit/>
          </a:bodyPr>
          <a:lstStyle/>
          <a:p>
            <a:pPr marL="457200" lvl="0" indent="-342900" algn="ctr">
              <a:lnSpc>
                <a:spcPct val="115000"/>
              </a:lnSpc>
              <a:spcBef>
                <a:spcPts val="1000"/>
              </a:spcBef>
            </a:pPr>
            <a:r>
              <a:rPr lang="ru-RU" sz="32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работы над проектом:</a:t>
            </a:r>
            <a:br>
              <a:rPr lang="ru-RU" sz="32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13339"/>
            <a:ext cx="9020581" cy="4828024"/>
          </a:xfrm>
        </p:spPr>
        <p:txBody>
          <a:bodyPr>
            <a:normAutofit/>
          </a:bodyPr>
          <a:lstStyle/>
          <a:p>
            <a:pPr marL="114300" lvl="0" indent="0" algn="just">
              <a:lnSpc>
                <a:spcPct val="115000"/>
              </a:lnSpc>
              <a:buClr>
                <a:srgbClr val="A53010"/>
              </a:buClr>
              <a:buSzTx/>
              <a:buNone/>
            </a:pP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lvl="0" indent="0" algn="just">
              <a:lnSpc>
                <a:spcPct val="115000"/>
              </a:lnSpc>
              <a:buClr>
                <a:srgbClr val="A53010"/>
              </a:buClr>
              <a:buSzTx/>
              <a:buNone/>
            </a:pPr>
            <a:r>
              <a:rPr lang="ru-RU" sz="3200" b="1" dirty="0" smtClean="0">
                <a:solidFill>
                  <a:schemeClr val="accent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 этап </a:t>
            </a:r>
            <a:r>
              <a:rPr lang="ru-RU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подготовительный (постановка проблемы, сбор информации);</a:t>
            </a:r>
          </a:p>
          <a:p>
            <a:pPr marL="114300" lvl="0" indent="0" algn="just">
              <a:lnSpc>
                <a:spcPct val="115000"/>
              </a:lnSpc>
              <a:buClr>
                <a:srgbClr val="A53010"/>
              </a:buClr>
              <a:buSzTx/>
              <a:buNone/>
            </a:pPr>
            <a:r>
              <a:rPr lang="ru-RU" sz="3200" b="1" dirty="0" smtClean="0">
                <a:solidFill>
                  <a:schemeClr val="accent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 этап </a:t>
            </a:r>
            <a:r>
              <a:rPr lang="ru-RU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основной (реализация </a:t>
            </a:r>
            <a: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</a:t>
            </a:r>
            <a:r>
              <a:rPr lang="ru-RU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со </a:t>
            </a:r>
            <a: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всеми участниками образовательного процесса);</a:t>
            </a:r>
          </a:p>
          <a:p>
            <a:pPr marL="114300" lvl="0" indent="0" algn="just">
              <a:lnSpc>
                <a:spcPct val="115000"/>
              </a:lnSpc>
              <a:buClr>
                <a:srgbClr val="A53010"/>
              </a:buClr>
              <a:buSzTx/>
              <a:buNone/>
            </a:pPr>
            <a:r>
              <a:rPr lang="ru-RU" sz="3200" b="1" dirty="0" smtClean="0">
                <a:solidFill>
                  <a:schemeClr val="accent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3200" b="1" dirty="0">
                <a:solidFill>
                  <a:schemeClr val="accent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этап </a:t>
            </a:r>
            <a:r>
              <a:rPr lang="ru-RU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–– </a:t>
            </a:r>
            <a: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заключительный (презентация проекта).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3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723447"/>
              </p:ext>
            </p:extLst>
          </p:nvPr>
        </p:nvGraphicFramePr>
        <p:xfrm>
          <a:off x="747348" y="382489"/>
          <a:ext cx="10893668" cy="6361210"/>
        </p:xfrm>
        <a:graphic>
          <a:graphicData uri="http://schemas.openxmlformats.org/drawingml/2006/table">
            <a:tbl>
              <a:tblPr firstRow="1" firstCol="1" bandRow="1"/>
              <a:tblGrid>
                <a:gridCol w="3000337">
                  <a:extLst>
                    <a:ext uri="{9D8B030D-6E8A-4147-A177-3AD203B41FA5}">
                      <a16:colId xmlns:a16="http://schemas.microsoft.com/office/drawing/2014/main" val="1425343569"/>
                    </a:ext>
                  </a:extLst>
                </a:gridCol>
                <a:gridCol w="2790940">
                  <a:extLst>
                    <a:ext uri="{9D8B030D-6E8A-4147-A177-3AD203B41FA5}">
                      <a16:colId xmlns:a16="http://schemas.microsoft.com/office/drawing/2014/main" val="3487919430"/>
                    </a:ext>
                  </a:extLst>
                </a:gridCol>
                <a:gridCol w="1874812">
                  <a:extLst>
                    <a:ext uri="{9D8B030D-6E8A-4147-A177-3AD203B41FA5}">
                      <a16:colId xmlns:a16="http://schemas.microsoft.com/office/drawing/2014/main" val="653496650"/>
                    </a:ext>
                  </a:extLst>
                </a:gridCol>
                <a:gridCol w="1874812">
                  <a:extLst>
                    <a:ext uri="{9D8B030D-6E8A-4147-A177-3AD203B41FA5}">
                      <a16:colId xmlns:a16="http://schemas.microsoft.com/office/drawing/2014/main" val="3916218798"/>
                    </a:ext>
                  </a:extLst>
                </a:gridCol>
                <a:gridCol w="1352767">
                  <a:extLst>
                    <a:ext uri="{9D8B030D-6E8A-4147-A177-3AD203B41FA5}">
                      <a16:colId xmlns:a16="http://schemas.microsoft.com/office/drawing/2014/main" val="202130480"/>
                    </a:ext>
                  </a:extLst>
                </a:gridCol>
              </a:tblGrid>
              <a:tr h="22930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Этапы работы</a:t>
                      </a:r>
                    </a:p>
                  </a:txBody>
                  <a:tcPr marL="31370" marR="31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 работы</a:t>
                      </a:r>
                    </a:p>
                  </a:txBody>
                  <a:tcPr marL="31370" marR="31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</a:t>
                      </a:r>
                    </a:p>
                  </a:txBody>
                  <a:tcPr marL="31370" marR="31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993711"/>
                  </a:ext>
                </a:extLst>
              </a:tr>
              <a:tr h="4663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детьми</a:t>
                      </a:r>
                    </a:p>
                  </a:txBody>
                  <a:tcPr marL="31370" marR="31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                           с педагогами</a:t>
                      </a:r>
                    </a:p>
                  </a:txBody>
                  <a:tcPr marL="31370" marR="31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                           с родителями</a:t>
                      </a:r>
                    </a:p>
                  </a:txBody>
                  <a:tcPr marL="31370" marR="31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496334"/>
                  </a:ext>
                </a:extLst>
              </a:tr>
              <a:tr h="703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1.Посдготовительный </a:t>
                      </a: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(постановка проблемы, сбор информации(</a:t>
                      </a:r>
                      <a:endParaRPr lang="ru-RU" sz="13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0" marR="31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 материала: иллюстрации, наглядность, </a:t>
                      </a:r>
                      <a:endParaRPr lang="ru-RU" sz="13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0" marR="31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Консультация  </a:t>
                      </a:r>
                      <a:r>
                        <a:rPr lang="ru-RU" sz="13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«Роль</a:t>
                      </a: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духовно-нравственного развития дошкольников</a:t>
                      </a:r>
                      <a:r>
                        <a:rPr lang="ru-RU" sz="13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3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0" marR="31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Анкетирование </a:t>
                      </a:r>
                      <a:r>
                        <a:rPr lang="ru-RU" sz="13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«Духовно-нравственное</a:t>
                      </a: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воспитание в ДОУ</a:t>
                      </a:r>
                      <a:r>
                        <a:rPr lang="ru-RU" sz="13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3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0" marR="31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19.04.2021</a:t>
                      </a:r>
                      <a:endParaRPr lang="ru-RU" sz="13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0" marR="31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302513"/>
                  </a:ext>
                </a:extLst>
              </a:tr>
              <a:tr h="3547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2.Основной (реализация проекта со всеми участниками образовательного процесса)</a:t>
                      </a: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0" marR="31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Открытый</a:t>
                      </a: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просмотр ООД «Сан </a:t>
                      </a:r>
                      <a:r>
                        <a:rPr lang="ru-RU" sz="1300" baseline="0" dirty="0" err="1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Даймохк</a:t>
                      </a: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300" baseline="0" dirty="0" err="1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Нохчийчоь</a:t>
                      </a: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ООД по </a:t>
                      </a:r>
                      <a:r>
                        <a:rPr lang="ru-RU" sz="1300" baseline="0" dirty="0" err="1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познательно</a:t>
                      </a: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-исследовательской деятельности «Изготовление войлочного ковра «</a:t>
                      </a:r>
                      <a:r>
                        <a:rPr lang="ru-RU" sz="1300" baseline="0" dirty="0" err="1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Истанг</a:t>
                      </a: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Дидактическая игра «</a:t>
                      </a:r>
                      <a:r>
                        <a:rPr lang="ru-RU" sz="1300" baseline="0" dirty="0" err="1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Нохчийн</a:t>
                      </a: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aseline="0" dirty="0" err="1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духарш</a:t>
                      </a: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1300" baseline="0" dirty="0" err="1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Стоьмаш-хастоьмаш</a:t>
                      </a: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err="1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</a:t>
                      </a: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 чеченских сказок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Заучивание </a:t>
                      </a:r>
                      <a:r>
                        <a:rPr lang="ru-RU" sz="1300" baseline="0" dirty="0" err="1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закличек</a:t>
                      </a: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baseline="0" dirty="0" err="1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потешек</a:t>
                      </a: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родном языке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мини-музея по региональному компоненту «Быт </a:t>
                      </a:r>
                      <a:r>
                        <a:rPr lang="ru-RU" sz="1300" baseline="0" dirty="0" err="1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вайнахов</a:t>
                      </a: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(совместно с родителями)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фотоальбома по реализации проекта «Сан </a:t>
                      </a:r>
                      <a:r>
                        <a:rPr lang="ru-RU" sz="1300" baseline="0" dirty="0" err="1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Даймохк</a:t>
                      </a: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300" baseline="0" dirty="0" err="1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Нохчийчоь</a:t>
                      </a: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!»</a:t>
                      </a:r>
                      <a:endParaRPr lang="ru-RU" sz="13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0" marR="31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Деловая</a:t>
                      </a: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игра «</a:t>
                      </a:r>
                      <a:r>
                        <a:rPr lang="ru-RU" sz="1300" baseline="0" dirty="0" err="1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Хаарийн</a:t>
                      </a: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б1ов</a:t>
                      </a:r>
                      <a:r>
                        <a:rPr lang="ru-RU" sz="13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Мастер-класс:</a:t>
                      </a: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Изготовление </a:t>
                      </a:r>
                      <a:r>
                        <a:rPr lang="ru-RU" sz="1300" baseline="0" dirty="0" err="1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лэпбука</a:t>
                      </a: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«Сан </a:t>
                      </a:r>
                      <a:r>
                        <a:rPr lang="ru-RU" sz="1300" baseline="0" dirty="0" err="1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Даймохк</a:t>
                      </a: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300" baseline="0" dirty="0" err="1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Нохчийчоь</a:t>
                      </a: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!»</a:t>
                      </a:r>
                      <a:endParaRPr lang="ru-RU" sz="13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0" marR="31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выставки национальных блюд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aseline="0" dirty="0" smtClean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мини-музея «Быт </a:t>
                      </a:r>
                      <a:r>
                        <a:rPr lang="ru-RU" sz="1300" baseline="0" dirty="0" err="1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вайнахов</a:t>
                      </a: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aseline="0" dirty="0" smtClean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Консультация: «Духовно-нравственное воспитание детей дома»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aseline="0" dirty="0" smtClean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0" marR="31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20.04.2021-22.04.2021</a:t>
                      </a:r>
                      <a:endParaRPr lang="ru-RU" sz="13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0" marR="31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548975"/>
                  </a:ext>
                </a:extLst>
              </a:tr>
              <a:tr h="141446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4.Заключительный этап проекта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0" marR="31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Презентация по итогам проекта 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фотоальбома ««Сан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Даймохк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Нохчийчоь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!»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0" marR="31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1370" marR="31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1370" marR="31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23.04.2021г</a:t>
                      </a:r>
                      <a:r>
                        <a:rPr lang="ru-RU" sz="1300" dirty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370" marR="31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628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18827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283</TotalTime>
  <Words>806</Words>
  <Application>Microsoft Office PowerPoint</Application>
  <PresentationFormat>Широкоэкранный</PresentationFormat>
  <Paragraphs>132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Monotype Corsiva</vt:lpstr>
      <vt:lpstr>Times New Roman</vt:lpstr>
      <vt:lpstr>Trebuchet MS</vt:lpstr>
      <vt:lpstr>Wingdings 3</vt:lpstr>
      <vt:lpstr>Аспект</vt:lpstr>
      <vt:lpstr>Проект                                                                                              с использованием регионального компонента                          «Сан Даймохк – Нохчийчоь!»</vt:lpstr>
      <vt:lpstr>Презентация PowerPoint</vt:lpstr>
      <vt:lpstr>Актуальность проекта:  </vt:lpstr>
      <vt:lpstr>Проблема</vt:lpstr>
      <vt:lpstr>Цель: приобщение детей старшего дошкольного возраста к традиционным ценностям народной культуры, расширение знаний детей о республике, повышение компетентности педагогов по вопросу духовно-нравственного воспитания, повышения интереса родителей к данному вопросу. </vt:lpstr>
      <vt:lpstr>Планируемые результаты</vt:lpstr>
      <vt:lpstr>Практическая значимость проекта</vt:lpstr>
      <vt:lpstr>Этапы работы над проектом: </vt:lpstr>
      <vt:lpstr>Презентация PowerPoint</vt:lpstr>
      <vt:lpstr>Реализация проекта</vt:lpstr>
      <vt:lpstr>Презентация PowerPoint</vt:lpstr>
      <vt:lpstr>Презентация проекта «Сан Даймохк – Нохчийчоь!» Работа с воспитанниками</vt:lpstr>
      <vt:lpstr>Чтение чеченских сказок, заучивание потешек,                                закличек на родном языке</vt:lpstr>
      <vt:lpstr>ООД по познавательно-исследовательской деятельности «Изготовление войлочного ковра «Истанг»</vt:lpstr>
      <vt:lpstr>Открытый просмотр ООД «Сан Даймохк – Нохчийчоь!»</vt:lpstr>
      <vt:lpstr>Рассматривание предметов быта вайнахов в национальном уголке</vt:lpstr>
      <vt:lpstr>Рассматривание предметов быта вайнахов в национальном уголке</vt:lpstr>
      <vt:lpstr>Выставка национальных блюд «Нохчийн даарш»</vt:lpstr>
      <vt:lpstr>Выставка национальных блюд «Нохчийн даарш»</vt:lpstr>
      <vt:lpstr>Выставка национальных блюд «Нохчийн даарш»</vt:lpstr>
      <vt:lpstr>Работа с педагогами  Деловая игра «Хаарийн б1ов»</vt:lpstr>
      <vt:lpstr>Изготовление лэпбука «Сан Даймохк – Нохчийчоь!»</vt:lpstr>
      <vt:lpstr>Работа с родителями                                                                                            Создание мини-музея «Быт вайнахов»</vt:lpstr>
      <vt:lpstr>Работа с родителями                                                                                            Создание мини-музея «Быт вайнахов»</vt:lpstr>
      <vt:lpstr>Создание фотоальбома «Сан Даймохк – Нохчийчоь!»</vt:lpstr>
      <vt:lpstr>Выводы по результатам проекта</vt:lpstr>
      <vt:lpstr>Список литературных источников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с использованием регионального компонента «Сан Даймохк – Нохчийчоь!»</dc:title>
  <dc:creator>milana</dc:creator>
  <cp:lastModifiedBy>milana</cp:lastModifiedBy>
  <cp:revision>27</cp:revision>
  <dcterms:created xsi:type="dcterms:W3CDTF">2022-02-14T09:30:04Z</dcterms:created>
  <dcterms:modified xsi:type="dcterms:W3CDTF">2022-02-14T15:41:55Z</dcterms:modified>
</cp:coreProperties>
</file>