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4" r:id="rId10"/>
    <p:sldId id="265" r:id="rId11"/>
    <p:sldId id="267" r:id="rId12"/>
    <p:sldId id="269" r:id="rId13"/>
    <p:sldId id="271" r:id="rId14"/>
    <p:sldId id="289" r:id="rId15"/>
    <p:sldId id="272" r:id="rId16"/>
    <p:sldId id="273" r:id="rId17"/>
    <p:sldId id="274" r:id="rId18"/>
    <p:sldId id="275" r:id="rId19"/>
    <p:sldId id="277" r:id="rId20"/>
    <p:sldId id="279" r:id="rId21"/>
    <p:sldId id="280" r:id="rId22"/>
    <p:sldId id="281" r:id="rId23"/>
    <p:sldId id="288" r:id="rId24"/>
    <p:sldId id="290" r:id="rId25"/>
    <p:sldId id="295" r:id="rId26"/>
    <p:sldId id="282" r:id="rId27"/>
    <p:sldId id="291" r:id="rId28"/>
    <p:sldId id="283" r:id="rId29"/>
    <p:sldId id="284" r:id="rId30"/>
    <p:sldId id="292" r:id="rId31"/>
    <p:sldId id="293" r:id="rId32"/>
    <p:sldId id="294" r:id="rId33"/>
    <p:sldId id="285" r:id="rId34"/>
    <p:sldId id="263" r:id="rId35"/>
    <p:sldId id="28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9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137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362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855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8963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23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2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66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93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16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873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022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22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75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9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46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D207C-FEAB-4009-9126-4CE69E296CDB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FFEEDE-265A-48AA-B907-7E2207913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0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624" y="1792942"/>
            <a:ext cx="11421035" cy="2357718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latin typeface="Monotype Corsiva" panose="03010101010201010101" pitchFamily="66" charset="0"/>
              </a:rPr>
            </a:br>
            <a:r>
              <a:rPr lang="ru-RU" sz="4400" b="1" dirty="0" smtClean="0"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latin typeface="Monotype Corsiva" panose="03010101010201010101" pitchFamily="66" charset="0"/>
              </a:rPr>
            </a:br>
            <a:r>
              <a:rPr lang="ru-RU" sz="4400" b="1" dirty="0" smtClean="0"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latin typeface="Monotype Corsiva" panose="03010101010201010101" pitchFamily="66" charset="0"/>
              </a:rPr>
            </a:br>
            <a:r>
              <a:rPr lang="ru-RU" sz="4400" b="1" dirty="0" err="1" smtClean="0">
                <a:latin typeface="Monotype Corsiva" panose="03010101010201010101" pitchFamily="66" charset="0"/>
              </a:rPr>
              <a:t>Региональни</a:t>
            </a:r>
            <a:r>
              <a:rPr lang="ru-RU" sz="4400" b="1" dirty="0" smtClean="0">
                <a:latin typeface="Monotype Corsiva" panose="03010101010201010101" pitchFamily="66" charset="0"/>
              </a:rPr>
              <a:t>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декъах</a:t>
            </a:r>
            <a:r>
              <a:rPr lang="ru-RU" sz="4400" b="1" dirty="0" smtClean="0">
                <a:latin typeface="Monotype Corsiva" panose="03010101010201010101" pitchFamily="66" charset="0"/>
              </a:rPr>
              <a:t>                                                                 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пайда</a:t>
            </a:r>
            <a:r>
              <a:rPr lang="ru-RU" sz="4400" b="1" dirty="0" smtClean="0">
                <a:latin typeface="Monotype Corsiva" panose="03010101010201010101" pitchFamily="66" charset="0"/>
              </a:rPr>
              <a:t>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эца</a:t>
            </a:r>
            <a:r>
              <a:rPr lang="ru-RU" sz="4400" b="1" dirty="0" smtClean="0">
                <a:latin typeface="Monotype Corsiva" panose="03010101010201010101" pitchFamily="66" charset="0"/>
              </a:rPr>
              <a:t> х1оттийна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йолу</a:t>
            </a:r>
            <a:r>
              <a:rPr lang="ru-RU" sz="4400" b="1" dirty="0" smtClean="0">
                <a:latin typeface="Monotype Corsiva" panose="03010101010201010101" pitchFamily="66" charset="0"/>
              </a:rPr>
              <a:t> проект                                                   «Сан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sz="4400" b="1" dirty="0" smtClean="0">
                <a:latin typeface="Monotype Corsiva" panose="03010101010201010101" pitchFamily="66" charset="0"/>
              </a:rPr>
              <a:t> – </a:t>
            </a:r>
            <a:r>
              <a:rPr lang="ru-RU" sz="4400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sz="4400" b="1" dirty="0" smtClean="0">
                <a:latin typeface="Monotype Corsiva" panose="03010101010201010101" pitchFamily="66" charset="0"/>
              </a:rPr>
              <a:t>!»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5055577"/>
            <a:ext cx="8472202" cy="12573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Х1оттийнарг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: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кхетош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-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кхиорхо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Х.М.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Баймурадова</a:t>
            </a:r>
            <a:endParaRPr lang="ru-RU" sz="28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Оханан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бутт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, 2021</a:t>
            </a:r>
            <a:endParaRPr lang="ru-RU" sz="28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3529" y="618565"/>
            <a:ext cx="6732495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01930" algn="ctr">
              <a:lnSpc>
                <a:spcPct val="107000"/>
              </a:lnSpc>
              <a:spcAft>
                <a:spcPts val="0"/>
              </a:spcAft>
              <a:tabLst>
                <a:tab pos="3060700" algn="l"/>
              </a:tabLst>
            </a:pP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бюджетни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школал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хьалхара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дешаран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</a:t>
            </a:r>
            <a:endParaRPr lang="ru-RU" sz="2000" b="1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1930" algn="ctr">
              <a:lnSpc>
                <a:spcPct val="107000"/>
              </a:lnSpc>
              <a:spcAft>
                <a:spcPts val="0"/>
              </a:spcAft>
              <a:tabLst>
                <a:tab pos="3060700" algn="l"/>
              </a:tabLst>
            </a:pP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Гуьмсан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муниципальни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к1оштан</a:t>
            </a:r>
            <a:endParaRPr lang="ru-RU" sz="2000" b="1" dirty="0"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01930" algn="ctr">
              <a:lnSpc>
                <a:spcPct val="107000"/>
              </a:lnSpc>
              <a:spcAft>
                <a:spcPts val="0"/>
              </a:spcAft>
              <a:tabLst>
                <a:tab pos="3060700" algn="l"/>
              </a:tabLst>
            </a:pP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Комсомольскера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</a:t>
            </a:r>
            <a:r>
              <a:rPr lang="ru-RU" sz="20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 1 «Лучик»</a:t>
            </a:r>
            <a:endParaRPr lang="ru-RU" sz="2000" b="1" dirty="0">
              <a:effectLst/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7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97876"/>
            <a:ext cx="10251504" cy="82647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Monotype Corsiva" panose="03010101010201010101" pitchFamily="66" charset="0"/>
              </a:rPr>
              <a:t>Проект д1аяхьар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12277"/>
            <a:ext cx="10972474" cy="452908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д1аяхьар:</a:t>
            </a:r>
            <a:endParaRPr lang="ru-RU" sz="28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д1аяьхьна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кхаа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муьрехь</a:t>
            </a:r>
            <a:r>
              <a:rPr lang="ru-RU" sz="28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у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юкъахь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дакъа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лаьцнарш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кхиорхой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дай-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наной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Проект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ъ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еш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методически г1ирс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гулбина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региональни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декъах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«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Вайнехан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дахар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ц1е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меттиг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кечйина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</a:p>
          <a:p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юккъехь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д1агойту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коьрта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1алашонаш а,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ненан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мотт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мохк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а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бовзуьйтуш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беш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болу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,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церан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хенаш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лоруш</a:t>
            </a:r>
            <a:r>
              <a:rPr lang="ru-RU" sz="28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кхочушъеш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д1агайтина долу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г1уллакхаш: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ловзаран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меттахваларан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коммуникативни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практически, </a:t>
            </a:r>
            <a:r>
              <a:rPr lang="ru-RU" sz="28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довзаран</a:t>
            </a:r>
            <a:r>
              <a:rPr lang="ru-RU" sz="28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8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80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692" y="430823"/>
            <a:ext cx="11579469" cy="6427177"/>
          </a:xfrm>
        </p:spPr>
        <p:txBody>
          <a:bodyPr>
            <a:normAutofit fontScale="25000" lnSpcReduction="20000"/>
          </a:bodyPr>
          <a:lstStyle/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кхочушъеш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берашца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бина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endParaRPr lang="ru-RU" sz="7200" b="1" dirty="0" smtClean="0">
              <a:solidFill>
                <a:schemeClr val="accent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заняти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«Сан </a:t>
            </a:r>
            <a:r>
              <a:rPr lang="ru-RU" sz="7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Нохчийчоь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!»;</a:t>
            </a:r>
            <a:endParaRPr lang="ru-RU" sz="7200" b="1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довзар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кхиоран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заняти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«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Истанг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»;</a:t>
            </a:r>
            <a:endParaRPr lang="ru-RU" sz="7200" b="1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эпбук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юкъара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дидактически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ловзарш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</a:t>
            </a:r>
            <a:r>
              <a:rPr lang="ru-RU" sz="7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духарш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ала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», «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Стоьмаш-хасстоьмаш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»;</a:t>
            </a:r>
            <a:endParaRPr lang="ru-RU" sz="7200" b="1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фольклор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йовзийтар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(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чехкааларш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туьйранаш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байташ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дийцарш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);</a:t>
            </a:r>
            <a:endParaRPr lang="ru-RU" sz="7200" b="1" dirty="0" smtClean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региональни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декъах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«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Вайнехан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дахар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ц1е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меттиг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кечйар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(дай-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</a:t>
            </a:r>
            <a:endParaRPr lang="ru-RU" sz="7200" b="1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кхочушъеш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х1оттийна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суьртийн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альбом «Сан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–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Нохчийчоь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!»</a:t>
            </a:r>
            <a:endParaRPr lang="ru-RU" sz="7200" b="1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Дай-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бина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бешахь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дай-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з1е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латтош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проект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кхочушъеш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цара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дакъа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лецира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 «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Вайнехан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дахар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ц1е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меттиг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кечъеш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«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даарш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ц1е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выставка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х1оттаеш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 «Сан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–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Нохчийчоь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!»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ц1е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суьртийн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альбом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кечъеш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а. 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кхиорхошца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бина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 </a:t>
            </a:r>
            <a:endParaRPr lang="ru-RU" sz="7200" b="1" dirty="0">
              <a:solidFill>
                <a:schemeClr val="accent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говзанчийн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-класс «</a:t>
            </a:r>
            <a:r>
              <a:rPr lang="ru-RU" sz="72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Лэпбук</a:t>
            </a:r>
            <a:r>
              <a:rPr lang="ru-RU" sz="72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«Сан </a:t>
            </a:r>
            <a:r>
              <a:rPr lang="ru-RU" sz="7200" b="1" i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sz="72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Нохчийчоь</a:t>
            </a:r>
            <a:r>
              <a:rPr lang="ru-RU" sz="72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!»</a:t>
            </a:r>
            <a:endParaRPr lang="ru-RU" sz="7200" b="1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72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г1уллакхийн </a:t>
            </a:r>
            <a:r>
              <a:rPr lang="ru-RU" sz="7200" b="1" i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ловзар</a:t>
            </a:r>
            <a:r>
              <a:rPr lang="ru-RU" sz="72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</a:t>
            </a:r>
            <a:r>
              <a:rPr lang="ru-RU" sz="7200" b="1" i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Хаарийн</a:t>
            </a:r>
            <a:r>
              <a:rPr lang="ru-RU" sz="72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i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б1ов</a:t>
            </a:r>
            <a:r>
              <a:rPr lang="ru-RU" sz="7200" b="1" i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</a:t>
            </a:r>
            <a:endParaRPr lang="ru-RU" sz="7200" b="1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>
              <a:buClr>
                <a:srgbClr val="90C226"/>
              </a:buClr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970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69277"/>
            <a:ext cx="10655951" cy="123092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     «</a:t>
            </a:r>
            <a:r>
              <a:rPr lang="ru-RU" b="1" dirty="0" smtClean="0">
                <a:latin typeface="Monotype Corsiva" panose="03010101010201010101" pitchFamily="66" charset="0"/>
              </a:rPr>
              <a:t>Сан </a:t>
            </a:r>
            <a:r>
              <a:rPr lang="ru-RU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b="1" dirty="0" smtClean="0"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b="1" dirty="0" smtClean="0">
                <a:latin typeface="Monotype Corsiva" panose="03010101010201010101" pitchFamily="66" charset="0"/>
              </a:rPr>
              <a:t>!»  </a:t>
            </a:r>
            <a:r>
              <a:rPr lang="ru-RU" b="1" dirty="0" err="1">
                <a:latin typeface="Monotype Corsiva" panose="03010101010201010101" pitchFamily="66" charset="0"/>
              </a:rPr>
              <a:t>п</a:t>
            </a:r>
            <a:r>
              <a:rPr lang="ru-RU" b="1" dirty="0" err="1" smtClean="0">
                <a:latin typeface="Monotype Corsiva" panose="03010101010201010101" pitchFamily="66" charset="0"/>
              </a:rPr>
              <a:t>роектан</a:t>
            </a:r>
            <a:r>
              <a:rPr lang="ru-RU" b="1" dirty="0" smtClean="0">
                <a:latin typeface="Monotype Corsiva" panose="03010101010201010101" pitchFamily="66" charset="0"/>
              </a:rPr>
              <a:t>  </a:t>
            </a:r>
            <a:r>
              <a:rPr lang="ru-RU" b="1" dirty="0" err="1" smtClean="0">
                <a:latin typeface="Monotype Corsiva" panose="03010101010201010101" pitchFamily="66" charset="0"/>
              </a:rPr>
              <a:t>презентаци</a:t>
            </a:r>
            <a:r>
              <a:rPr lang="ru-RU" b="1" dirty="0" smtClean="0">
                <a:latin typeface="Monotype Corsiva" panose="03010101010201010101" pitchFamily="66" charset="0"/>
              </a:rPr>
              <a:t>.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  </a:t>
            </a:r>
            <a:r>
              <a:rPr lang="ru-RU" b="1" dirty="0" err="1" smtClean="0">
                <a:latin typeface="Monotype Corsiva" panose="03010101010201010101" pitchFamily="66" charset="0"/>
              </a:rPr>
              <a:t>Берашца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бина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болх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0" y="1679331"/>
            <a:ext cx="5591907" cy="4193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932" y="2426677"/>
            <a:ext cx="5380891" cy="403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372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51692"/>
            <a:ext cx="10216335" cy="10726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        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Ненан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маттахь</a:t>
            </a:r>
            <a:r>
              <a:rPr lang="ru-RU" sz="3200" b="1" dirty="0" smtClean="0">
                <a:latin typeface="Monotype Corsiva" panose="03010101010201010101" pitchFamily="66" charset="0"/>
              </a:rPr>
              <a:t> долу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дийцарш</a:t>
            </a:r>
            <a:r>
              <a:rPr lang="ru-RU" sz="3200" b="1" dirty="0" smtClean="0">
                <a:latin typeface="Monotype Corsiva" panose="03010101010201010101" pitchFamily="66" charset="0"/>
              </a:rPr>
              <a:t>,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туьйранаш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дешар</a:t>
            </a:r>
            <a:r>
              <a:rPr lang="ru-RU" sz="3200" b="1" dirty="0" smtClean="0">
                <a:latin typeface="Monotype Corsiva" panose="03010101010201010101" pitchFamily="66" charset="0"/>
              </a:rPr>
              <a:t>,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байташ</a:t>
            </a:r>
            <a:r>
              <a:rPr lang="ru-RU" sz="3200" b="1" dirty="0" smtClean="0">
                <a:latin typeface="Monotype Corsiva" panose="03010101010201010101" pitchFamily="66" charset="0"/>
              </a:rPr>
              <a:t>,  </a:t>
            </a:r>
            <a:r>
              <a:rPr lang="ru-RU" sz="3200" b="1" dirty="0" smtClean="0">
                <a:latin typeface="Monotype Corsiva" panose="03010101010201010101" pitchFamily="66" charset="0"/>
              </a:rPr>
              <a:t>     </a:t>
            </a:r>
            <a:br>
              <a:rPr lang="ru-RU" sz="3200" b="1" dirty="0" smtClean="0">
                <a:latin typeface="Monotype Corsiva" panose="03010101010201010101" pitchFamily="66" charset="0"/>
              </a:rPr>
            </a:br>
            <a:r>
              <a:rPr lang="ru-RU" sz="3200" b="1" dirty="0">
                <a:latin typeface="Monotype Corsiva" panose="03010101010201010101" pitchFamily="66" charset="0"/>
              </a:rPr>
              <a:t> </a:t>
            </a:r>
            <a:r>
              <a:rPr lang="ru-RU" sz="3200" b="1" dirty="0" smtClean="0">
                <a:latin typeface="Monotype Corsiva" panose="03010101010201010101" pitchFamily="66" charset="0"/>
              </a:rPr>
              <a:t>     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чехкааларш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smtClean="0">
                <a:latin typeface="Monotype Corsiva" panose="03010101010201010101" pitchFamily="66" charset="0"/>
              </a:rPr>
              <a:t>1амор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берашна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97" y="1509941"/>
            <a:ext cx="6718719" cy="503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531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63770"/>
            <a:ext cx="10893343" cy="1186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Лэпбук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юкъара</a:t>
            </a:r>
            <a:r>
              <a:rPr lang="ru-RU" b="1" dirty="0" smtClean="0">
                <a:latin typeface="Monotype Corsiva" panose="03010101010201010101" pitchFamily="66" charset="0"/>
              </a:rPr>
              <a:t> дидактически </a:t>
            </a:r>
            <a:r>
              <a:rPr lang="ru-RU" b="1" dirty="0" err="1" smtClean="0">
                <a:latin typeface="Monotype Corsiva" panose="03010101010201010101" pitchFamily="66" charset="0"/>
              </a:rPr>
              <a:t>ловзарш</a:t>
            </a:r>
            <a:r>
              <a:rPr lang="ru-RU" b="1" dirty="0" smtClean="0">
                <a:latin typeface="Monotype Corsiva" panose="03010101010201010101" pitchFamily="66" charset="0"/>
              </a:rPr>
              <a:t>:                                        «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Нохчийн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духарш</a:t>
            </a:r>
            <a:r>
              <a:rPr lang="ru-RU" b="1" dirty="0" smtClean="0">
                <a:latin typeface="Monotype Corsiva" panose="03010101010201010101" pitchFamily="66" charset="0"/>
              </a:rPr>
              <a:t> ала»,»</a:t>
            </a:r>
            <a:r>
              <a:rPr lang="ru-RU" b="1" dirty="0" err="1" smtClean="0">
                <a:latin typeface="Monotype Corsiva" panose="03010101010201010101" pitchFamily="66" charset="0"/>
              </a:rPr>
              <a:t>Стоьмаш-хасстоьмаш</a:t>
            </a:r>
            <a:r>
              <a:rPr lang="ru-RU" b="1" dirty="0" smtClean="0">
                <a:latin typeface="Monotype Corsiva" panose="03010101010201010101" pitchFamily="66" charset="0"/>
              </a:rPr>
              <a:t>»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4" y="3490548"/>
            <a:ext cx="3669319" cy="2751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325" y="1521070"/>
            <a:ext cx="3962401" cy="2971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848" y="3490549"/>
            <a:ext cx="3786553" cy="2839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33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25315"/>
            <a:ext cx="10998851" cy="1222131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Довзар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кхиоран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заняти</a:t>
            </a:r>
            <a:r>
              <a:rPr lang="ru-RU" b="1" dirty="0" smtClean="0">
                <a:latin typeface="Monotype Corsiva" panose="03010101010201010101" pitchFamily="66" charset="0"/>
              </a:rPr>
              <a:t>: </a:t>
            </a:r>
            <a:r>
              <a:rPr lang="ru-RU" b="1" dirty="0" smtClean="0">
                <a:latin typeface="Monotype Corsiva" panose="03010101010201010101" pitchFamily="66" charset="0"/>
              </a:rPr>
              <a:t>«</a:t>
            </a:r>
            <a:r>
              <a:rPr lang="ru-RU" b="1" dirty="0" err="1" smtClean="0">
                <a:latin typeface="Monotype Corsiva" panose="03010101010201010101" pitchFamily="66" charset="0"/>
              </a:rPr>
              <a:t>Истанг</a:t>
            </a:r>
            <a:r>
              <a:rPr lang="ru-RU" b="1" dirty="0" smtClean="0">
                <a:latin typeface="Monotype Corsiva" panose="03010101010201010101" pitchFamily="66" charset="0"/>
              </a:rPr>
              <a:t>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7" y="1870442"/>
            <a:ext cx="6184106" cy="463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31" y="1547446"/>
            <a:ext cx="5017476" cy="376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52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37392"/>
            <a:ext cx="10655951" cy="5363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 smtClean="0">
                <a:latin typeface="Monotype Corsiva" panose="03010101010201010101" pitchFamily="66" charset="0"/>
              </a:rPr>
              <a:t>Заняти</a:t>
            </a:r>
            <a:r>
              <a:rPr lang="ru-RU" sz="3200" b="1" dirty="0" smtClean="0">
                <a:latin typeface="Monotype Corsiva" panose="03010101010201010101" pitchFamily="66" charset="0"/>
              </a:rPr>
              <a:t>: </a:t>
            </a:r>
            <a:r>
              <a:rPr lang="ru-RU" sz="3200" b="1" dirty="0" smtClean="0">
                <a:latin typeface="Monotype Corsiva" panose="03010101010201010101" pitchFamily="66" charset="0"/>
              </a:rPr>
              <a:t>«Сан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sz="3200" b="1" dirty="0" smtClean="0">
                <a:latin typeface="Monotype Corsiva" panose="03010101010201010101" pitchFamily="66" charset="0"/>
              </a:rPr>
              <a:t> –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sz="3200" b="1" dirty="0" smtClean="0">
                <a:latin typeface="Monotype Corsiva" panose="03010101010201010101" pitchFamily="66" charset="0"/>
              </a:rPr>
              <a:t>!»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/>
          <a:stretch/>
        </p:blipFill>
        <p:spPr>
          <a:xfrm>
            <a:off x="7290207" y="3894993"/>
            <a:ext cx="4043077" cy="2751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/>
          <a:stretch/>
        </p:blipFill>
        <p:spPr>
          <a:xfrm>
            <a:off x="883635" y="1028698"/>
            <a:ext cx="4755551" cy="302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163" y="889529"/>
            <a:ext cx="3754314" cy="281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5" b="5385"/>
          <a:stretch/>
        </p:blipFill>
        <p:spPr>
          <a:xfrm>
            <a:off x="558321" y="4482083"/>
            <a:ext cx="6004821" cy="216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672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34108"/>
            <a:ext cx="10875757" cy="6770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Бераш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хьовсийтар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вайнехан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дахарехь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лелийна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йолу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latin typeface="Monotype Corsiva" panose="03010101010201010101" pitchFamily="66" charset="0"/>
              </a:rPr>
              <a:t>х1уманашка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7" y="2565035"/>
            <a:ext cx="5175249" cy="3881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1011115"/>
            <a:ext cx="6116515" cy="458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83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34108"/>
            <a:ext cx="10559235" cy="58908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latin typeface="Monotype Corsiva" panose="03010101010201010101" pitchFamily="66" charset="0"/>
              </a:rPr>
              <a:t>     </a:t>
            </a:r>
            <a:r>
              <a:rPr lang="ru-RU" sz="3200" b="1" i="1" dirty="0" err="1" smtClean="0">
                <a:latin typeface="Monotype Corsiva" panose="03010101010201010101" pitchFamily="66" charset="0"/>
              </a:rPr>
              <a:t>Бераш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i="1" dirty="0" err="1" smtClean="0">
                <a:latin typeface="Monotype Corsiva" panose="03010101010201010101" pitchFamily="66" charset="0"/>
              </a:rPr>
              <a:t>хьовсийтар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i="1" dirty="0" err="1">
                <a:latin typeface="Monotype Corsiva" panose="03010101010201010101" pitchFamily="66" charset="0"/>
              </a:rPr>
              <a:t>в</a:t>
            </a:r>
            <a:r>
              <a:rPr lang="ru-RU" sz="3200" b="1" i="1" dirty="0" err="1" smtClean="0">
                <a:latin typeface="Monotype Corsiva" panose="03010101010201010101" pitchFamily="66" charset="0"/>
              </a:rPr>
              <a:t>айнехан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i="1" dirty="0" err="1" smtClean="0">
                <a:latin typeface="Monotype Corsiva" panose="03010101010201010101" pitchFamily="66" charset="0"/>
              </a:rPr>
              <a:t>дахарехь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i="1" dirty="0" err="1" smtClean="0">
                <a:latin typeface="Monotype Corsiva" panose="03010101010201010101" pitchFamily="66" charset="0"/>
              </a:rPr>
              <a:t>лелийна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i="1" dirty="0" err="1" smtClean="0">
                <a:latin typeface="Monotype Corsiva" panose="03010101010201010101" pitchFamily="66" charset="0"/>
              </a:rPr>
              <a:t>йолу</a:t>
            </a:r>
            <a:r>
              <a:rPr lang="ru-RU" sz="3200" b="1" i="1" dirty="0" smtClean="0">
                <a:latin typeface="Monotype Corsiva" panose="03010101010201010101" pitchFamily="66" charset="0"/>
              </a:rPr>
              <a:t> х1уманашка </a:t>
            </a:r>
            <a:endParaRPr lang="ru-RU" sz="3200" b="1" i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9" y="1254982"/>
            <a:ext cx="4762661" cy="357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31" y="1617784"/>
            <a:ext cx="6623540" cy="496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123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5315"/>
            <a:ext cx="10480104" cy="70338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Выставка </a:t>
            </a:r>
            <a:r>
              <a:rPr lang="ru-RU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 err="1">
                <a:solidFill>
                  <a:srgbClr val="90C226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90C226"/>
                </a:solidFill>
                <a:latin typeface="Monotype Corsiva" panose="03010101010201010101" pitchFamily="66" charset="0"/>
              </a:rPr>
              <a:t>даарш</a:t>
            </a:r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23" y="1125660"/>
            <a:ext cx="6980237" cy="523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4448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967155"/>
            <a:ext cx="10691120" cy="5074208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A53010"/>
              </a:buClr>
              <a:buSzTx/>
              <a:buNone/>
            </a:pP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автор: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Баймурадова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Хава</a:t>
            </a:r>
            <a:r>
              <a:rPr lang="ru-RU" sz="3200" b="1" dirty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Магомедовна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A53010"/>
              </a:buClr>
              <a:buSzTx/>
              <a:buNone/>
            </a:pP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Тоба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лакхара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тоба</a:t>
            </a:r>
            <a:endParaRPr lang="ru-RU" sz="3200" b="1" dirty="0" smtClean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A53010"/>
              </a:buClr>
              <a:buSzTx/>
              <a:buNone/>
            </a:pP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тайпанаш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кхоллараллин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ловзаран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довзаран-талламан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A53010"/>
              </a:buClr>
              <a:buSzTx/>
              <a:buNone/>
            </a:pP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йохалла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йоцачу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хенан</a:t>
            </a:r>
            <a:endParaRPr lang="ru-RU" sz="32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A53010"/>
              </a:buClr>
              <a:buSzTx/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д1аяьхьна хан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19.04.2021-23.04.2021</a:t>
            </a: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Clr>
                <a:srgbClr val="A53010"/>
              </a:buClr>
              <a:buSzTx/>
              <a:buNone/>
            </a:pP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дакъалацархой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дай-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наной</a:t>
            </a:r>
            <a:r>
              <a:rPr lang="ru-RU" sz="3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кхетош-кхиорхой</a:t>
            </a:r>
            <a:endParaRPr lang="ru-RU" sz="32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8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5315"/>
            <a:ext cx="10480104" cy="703385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Выставка </a:t>
            </a:r>
            <a:r>
              <a:rPr lang="ru-RU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 err="1">
                <a:solidFill>
                  <a:srgbClr val="90C226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90C226"/>
                </a:solidFill>
                <a:latin typeface="Monotype Corsiva" panose="03010101010201010101" pitchFamily="66" charset="0"/>
              </a:rPr>
              <a:t>даарш</a:t>
            </a:r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2" y="1817689"/>
            <a:ext cx="4762661" cy="3571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39" y="1278120"/>
            <a:ext cx="6543757" cy="4907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063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86862"/>
            <a:ext cx="10752666" cy="76493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Выставка </a:t>
            </a:r>
            <a:r>
              <a:rPr lang="ru-RU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«</a:t>
            </a:r>
            <a:r>
              <a:rPr lang="ru-RU" b="1" dirty="0" err="1">
                <a:solidFill>
                  <a:srgbClr val="90C226"/>
                </a:solidFill>
                <a:latin typeface="Monotype Corsiva" panose="03010101010201010101" pitchFamily="66" charset="0"/>
              </a:rPr>
              <a:t>Нохчийн</a:t>
            </a:r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solidFill>
                  <a:srgbClr val="90C226"/>
                </a:solidFill>
                <a:latin typeface="Monotype Corsiva" panose="03010101010201010101" pitchFamily="66" charset="0"/>
              </a:rPr>
              <a:t>даарш</a:t>
            </a:r>
            <a:r>
              <a:rPr lang="ru-RU" b="1" dirty="0">
                <a:solidFill>
                  <a:srgbClr val="90C226"/>
                </a:solidFill>
                <a:latin typeface="Monotype Corsiva" panose="03010101010201010101" pitchFamily="66" charset="0"/>
              </a:rPr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1"/>
          <a:stretch/>
        </p:blipFill>
        <p:spPr>
          <a:xfrm>
            <a:off x="2151004" y="1380393"/>
            <a:ext cx="7898604" cy="489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0372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2224"/>
            <a:ext cx="10400974" cy="1072662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Кхетош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latin typeface="Monotype Corsiva" panose="03010101010201010101" pitchFamily="66" charset="0"/>
              </a:rPr>
              <a:t>- </a:t>
            </a:r>
            <a:r>
              <a:rPr lang="ru-RU" b="1" dirty="0" err="1" smtClean="0">
                <a:latin typeface="Monotype Corsiva" panose="03010101010201010101" pitchFamily="66" charset="0"/>
              </a:rPr>
              <a:t>кхиорхошца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бина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болх</a:t>
            </a:r>
            <a:r>
              <a:rPr lang="ru-RU" b="1" dirty="0" smtClean="0">
                <a:latin typeface="Monotype Corsiva" panose="03010101010201010101" pitchFamily="66" charset="0"/>
              </a:rPr>
              <a:t>: </a:t>
            </a:r>
            <a:br>
              <a:rPr lang="ru-RU" b="1" dirty="0" smtClean="0">
                <a:latin typeface="Monotype Corsiva" panose="03010101010201010101" pitchFamily="66" charset="0"/>
              </a:rPr>
            </a:br>
            <a:r>
              <a:rPr lang="ru-RU" b="1" dirty="0" smtClean="0">
                <a:latin typeface="Monotype Corsiva" panose="03010101010201010101" pitchFamily="66" charset="0"/>
              </a:rPr>
              <a:t>  Г1уллакхийн </a:t>
            </a:r>
            <a:r>
              <a:rPr lang="ru-RU" b="1" dirty="0" err="1" smtClean="0">
                <a:latin typeface="Monotype Corsiva" panose="03010101010201010101" pitchFamily="66" charset="0"/>
              </a:rPr>
              <a:t>ловзар</a:t>
            </a:r>
            <a:r>
              <a:rPr lang="ru-RU" b="1" dirty="0" smtClean="0">
                <a:latin typeface="Monotype Corsiva" panose="03010101010201010101" pitchFamily="66" charset="0"/>
              </a:rPr>
              <a:t>: </a:t>
            </a:r>
            <a:r>
              <a:rPr lang="ru-RU" b="1" dirty="0" smtClean="0">
                <a:latin typeface="Monotype Corsiva" panose="03010101010201010101" pitchFamily="66" charset="0"/>
              </a:rPr>
              <a:t>«</a:t>
            </a:r>
            <a:r>
              <a:rPr lang="ru-RU" b="1" dirty="0" err="1" smtClean="0">
                <a:latin typeface="Monotype Corsiva" panose="03010101010201010101" pitchFamily="66" charset="0"/>
              </a:rPr>
              <a:t>Хаарийн</a:t>
            </a:r>
            <a:r>
              <a:rPr lang="ru-RU" b="1" dirty="0" smtClean="0">
                <a:latin typeface="Monotype Corsiva" panose="03010101010201010101" pitchFamily="66" charset="0"/>
              </a:rPr>
              <a:t> б1ов»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04" y="2394024"/>
            <a:ext cx="4058102" cy="304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7" y="1509043"/>
            <a:ext cx="3607611" cy="270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442" y="3358663"/>
            <a:ext cx="3858030" cy="289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366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63770"/>
            <a:ext cx="10374597" cy="1090246"/>
          </a:xfrm>
        </p:spPr>
        <p:txBody>
          <a:bodyPr/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Говзанчийн</a:t>
            </a:r>
            <a:r>
              <a:rPr lang="ru-RU" b="1" dirty="0" smtClean="0">
                <a:latin typeface="Monotype Corsiva" panose="03010101010201010101" pitchFamily="66" charset="0"/>
              </a:rPr>
              <a:t>-класс: </a:t>
            </a:r>
            <a:r>
              <a:rPr lang="ru-RU" b="1" dirty="0" smtClean="0">
                <a:latin typeface="Monotype Corsiva" panose="03010101010201010101" pitchFamily="66" charset="0"/>
              </a:rPr>
              <a:t>«</a:t>
            </a:r>
            <a:r>
              <a:rPr lang="ru-RU" b="1" dirty="0" err="1" smtClean="0">
                <a:latin typeface="Monotype Corsiva" panose="03010101010201010101" pitchFamily="66" charset="0"/>
              </a:rPr>
              <a:t>Лэпбук</a:t>
            </a:r>
            <a:r>
              <a:rPr lang="ru-RU" b="1" dirty="0" smtClean="0">
                <a:latin typeface="Monotype Corsiva" panose="03010101010201010101" pitchFamily="66" charset="0"/>
              </a:rPr>
              <a:t> «Сан </a:t>
            </a:r>
            <a:r>
              <a:rPr lang="ru-RU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b="1" dirty="0" smtClean="0"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b="1" dirty="0" smtClean="0">
                <a:latin typeface="Monotype Corsiva" panose="03010101010201010101" pitchFamily="66" charset="0"/>
              </a:rPr>
              <a:t>!»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58" y="1049521"/>
            <a:ext cx="3402785" cy="255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8" y="3297114"/>
            <a:ext cx="4009295" cy="3006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42" y="1573823"/>
            <a:ext cx="4103077" cy="307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8889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3432"/>
            <a:ext cx="10823004" cy="1310054"/>
          </a:xfrm>
        </p:spPr>
        <p:txBody>
          <a:bodyPr/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Говзанчийн</a:t>
            </a:r>
            <a:r>
              <a:rPr lang="ru-RU" b="1" dirty="0" smtClean="0">
                <a:latin typeface="Monotype Corsiva" panose="03010101010201010101" pitchFamily="66" charset="0"/>
              </a:rPr>
              <a:t>-класс:                                                                          «</a:t>
            </a:r>
            <a:r>
              <a:rPr lang="ru-RU" b="1" dirty="0" err="1" smtClean="0">
                <a:latin typeface="Monotype Corsiva" panose="03010101010201010101" pitchFamily="66" charset="0"/>
              </a:rPr>
              <a:t>Лэпбук</a:t>
            </a:r>
            <a:r>
              <a:rPr lang="ru-RU" b="1" dirty="0" smtClean="0">
                <a:latin typeface="Monotype Corsiva" panose="03010101010201010101" pitchFamily="66" charset="0"/>
              </a:rPr>
              <a:t> «Сан </a:t>
            </a:r>
            <a:r>
              <a:rPr lang="ru-RU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b="1" dirty="0" smtClean="0"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b="1" dirty="0" smtClean="0">
                <a:latin typeface="Monotype Corsiva" panose="03010101010201010101" pitchFamily="66" charset="0"/>
              </a:rPr>
              <a:t>!»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07" y="1509957"/>
            <a:ext cx="6025661" cy="4519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14" y="1828861"/>
            <a:ext cx="5175249" cy="3881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716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67748"/>
            <a:ext cx="10961389" cy="11827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latin typeface="Monotype Corsiva" panose="03010101010201010101" pitchFamily="66" charset="0"/>
              </a:rPr>
              <a:t>Говзанчийн</a:t>
            </a:r>
            <a:r>
              <a:rPr lang="ru-RU" sz="4000" b="1" dirty="0" smtClean="0">
                <a:latin typeface="Monotype Corsiva" panose="03010101010201010101" pitchFamily="66" charset="0"/>
              </a:rPr>
              <a:t>-класс:                                                                 «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Лэпбук</a:t>
            </a:r>
            <a:r>
              <a:rPr lang="ru-RU" sz="4000" b="1" dirty="0" smtClean="0">
                <a:latin typeface="Monotype Corsiva" panose="03010101010201010101" pitchFamily="66" charset="0"/>
              </a:rPr>
              <a:t> «Сан 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sz="4000" b="1" dirty="0" smtClean="0">
                <a:latin typeface="Monotype Corsiva" panose="03010101010201010101" pitchFamily="66" charset="0"/>
              </a:rPr>
              <a:t> – 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sz="4000" b="1" dirty="0" smtClean="0">
                <a:latin typeface="Monotype Corsiva" panose="03010101010201010101" pitchFamily="66" charset="0"/>
              </a:rPr>
              <a:t>!»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7082" y="2429309"/>
            <a:ext cx="4804099" cy="360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9227" r="6715"/>
          <a:stretch/>
        </p:blipFill>
        <p:spPr>
          <a:xfrm rot="21600000">
            <a:off x="836359" y="1828797"/>
            <a:ext cx="6023113" cy="4668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5645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7732"/>
            <a:ext cx="10761458" cy="10462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Дай-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наношца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бина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болх</a:t>
            </a:r>
            <a:r>
              <a:rPr lang="ru-RU" sz="3200" b="1" dirty="0" smtClean="0">
                <a:latin typeface="Monotype Corsiva" panose="03010101010201010101" pitchFamily="66" charset="0"/>
              </a:rPr>
              <a:t>:</a:t>
            </a:r>
            <a:br>
              <a:rPr lang="ru-RU" sz="3200" b="1" dirty="0" smtClean="0">
                <a:latin typeface="Monotype Corsiva" panose="03010101010201010101" pitchFamily="66" charset="0"/>
              </a:rPr>
            </a:br>
            <a:r>
              <a:rPr lang="ru-RU" sz="3200" b="1" dirty="0" err="1" smtClean="0">
                <a:latin typeface="Monotype Corsiva" panose="03010101010201010101" pitchFamily="66" charset="0"/>
              </a:rPr>
              <a:t>региональни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меттиг</a:t>
            </a:r>
            <a:r>
              <a:rPr lang="ru-RU" sz="3200" b="1" dirty="0" smtClean="0">
                <a:latin typeface="Monotype Corsiva" panose="03010101010201010101" pitchFamily="66" charset="0"/>
              </a:rPr>
              <a:t>: «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Вайнехан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r>
              <a:rPr lang="ru-RU" sz="3200" b="1" dirty="0" err="1" smtClean="0">
                <a:latin typeface="Monotype Corsiva" panose="03010101010201010101" pitchFamily="66" charset="0"/>
              </a:rPr>
              <a:t>дахар</a:t>
            </a:r>
            <a:r>
              <a:rPr lang="ru-RU" sz="3200" b="1" dirty="0" smtClean="0">
                <a:latin typeface="Monotype Corsiva" panose="03010101010201010101" pitchFamily="66" charset="0"/>
              </a:rPr>
              <a:t>»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30" y="1443786"/>
            <a:ext cx="6561666" cy="492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218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5835"/>
            <a:ext cx="10504188" cy="136263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Дай-</a:t>
            </a:r>
            <a:r>
              <a:rPr lang="ru-RU" b="1" dirty="0" err="1" smtClean="0">
                <a:latin typeface="Monotype Corsiva" panose="03010101010201010101" pitchFamily="66" charset="0"/>
              </a:rPr>
              <a:t>наношца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йолу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>
                <a:latin typeface="Monotype Corsiva" panose="03010101010201010101" pitchFamily="66" charset="0"/>
              </a:rPr>
              <a:t>к</a:t>
            </a:r>
            <a:r>
              <a:rPr lang="ru-RU" b="1" dirty="0" err="1" smtClean="0">
                <a:latin typeface="Monotype Corsiva" panose="03010101010201010101" pitchFamily="66" charset="0"/>
              </a:rPr>
              <a:t>онсультаци</a:t>
            </a:r>
            <a:r>
              <a:rPr lang="ru-RU" b="1" dirty="0" smtClean="0">
                <a:latin typeface="Monotype Corsiva" panose="03010101010201010101" pitchFamily="66" charset="0"/>
              </a:rPr>
              <a:t>:                                                             «</a:t>
            </a:r>
            <a:r>
              <a:rPr lang="ru-RU" b="1" dirty="0" err="1" smtClean="0">
                <a:latin typeface="Monotype Corsiva" panose="03010101010201010101" pitchFamily="66" charset="0"/>
              </a:rPr>
              <a:t>Берашна</a:t>
            </a:r>
            <a:r>
              <a:rPr lang="ru-RU" b="1" dirty="0" smtClean="0">
                <a:latin typeface="Monotype Corsiva" panose="03010101010201010101" pitchFamily="66" charset="0"/>
              </a:rPr>
              <a:t> ц1ахь </a:t>
            </a:r>
            <a:r>
              <a:rPr lang="ru-RU" b="1" dirty="0" err="1" smtClean="0">
                <a:latin typeface="Monotype Corsiva" panose="03010101010201010101" pitchFamily="66" charset="0"/>
              </a:rPr>
              <a:t>синмехалла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кхиор</a:t>
            </a:r>
            <a:r>
              <a:rPr lang="ru-RU" b="1" dirty="0" smtClean="0">
                <a:latin typeface="Monotype Corsiva" panose="03010101010201010101" pitchFamily="66" charset="0"/>
              </a:rPr>
              <a:t>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35" t="23328" r="4235"/>
          <a:stretch/>
        </p:blipFill>
        <p:spPr>
          <a:xfrm>
            <a:off x="2830142" y="2194170"/>
            <a:ext cx="6443860" cy="3705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84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13766"/>
            <a:ext cx="11120219" cy="1075764"/>
          </a:xfrm>
        </p:spPr>
        <p:txBody>
          <a:bodyPr/>
          <a:lstStyle/>
          <a:p>
            <a:pPr algn="ctr"/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Дай-</a:t>
            </a:r>
            <a:r>
              <a:rPr lang="ru-RU" sz="29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наношца</a:t>
            </a:r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sz="29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бина</a:t>
            </a:r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sz="29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болх</a:t>
            </a:r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</a:t>
            </a:r>
            <a:r>
              <a:rPr lang="ru-RU" sz="29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Региональни</a:t>
            </a:r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sz="29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меттиг</a:t>
            </a:r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«</a:t>
            </a:r>
            <a:r>
              <a:rPr lang="ru-RU" sz="29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Вайнехан</a:t>
            </a:r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sz="29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дахар</a:t>
            </a:r>
            <a:r>
              <a:rPr lang="ru-RU" sz="29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14" y="1389529"/>
            <a:ext cx="6929821" cy="519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842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25315"/>
            <a:ext cx="10842314" cy="100146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Проектан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err="1" smtClean="0">
                <a:latin typeface="Monotype Corsiva" panose="03010101010201010101" pitchFamily="66" charset="0"/>
              </a:rPr>
              <a:t>сурсат</a:t>
            </a:r>
            <a:r>
              <a:rPr lang="ru-RU" b="1" dirty="0" smtClean="0">
                <a:latin typeface="Monotype Corsiva" panose="03010101010201010101" pitchFamily="66" charset="0"/>
              </a:rPr>
              <a:t>:                                                                           </a:t>
            </a:r>
            <a:r>
              <a:rPr lang="ru-RU" b="1" dirty="0" err="1" smtClean="0">
                <a:latin typeface="Monotype Corsiva" panose="03010101010201010101" pitchFamily="66" charset="0"/>
              </a:rPr>
              <a:t>Суьртийн</a:t>
            </a:r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latin typeface="Monotype Corsiva" panose="03010101010201010101" pitchFamily="66" charset="0"/>
              </a:rPr>
              <a:t>альбом «Сан </a:t>
            </a:r>
            <a:r>
              <a:rPr lang="ru-RU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b="1" dirty="0" smtClean="0"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b="1" dirty="0" smtClean="0">
                <a:latin typeface="Monotype Corsiva" panose="03010101010201010101" pitchFamily="66" charset="0"/>
              </a:rPr>
              <a:t>!»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25" y="1412257"/>
            <a:ext cx="8857889" cy="515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955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79130"/>
            <a:ext cx="10524066" cy="1477107"/>
          </a:xfrm>
        </p:spPr>
        <p:txBody>
          <a:bodyPr>
            <a:normAutofit fontScale="90000"/>
          </a:bodyPr>
          <a:lstStyle/>
          <a:p>
            <a:pPr marL="342900" lvl="0" indent="-342900" algn="ctr">
              <a:spcBef>
                <a:spcPts val="1000"/>
              </a:spcBef>
              <a:spcAft>
                <a:spcPts val="1200"/>
              </a:spcAft>
            </a:pPr>
            <a:r>
              <a:rPr lang="ru-RU" sz="40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</a:t>
            </a:r>
            <a:br>
              <a:rPr lang="ru-RU" sz="40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</a:br>
            <a:r>
              <a:rPr lang="ru-RU" sz="5300" b="1" dirty="0" err="1" smtClean="0"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Проектан</a:t>
            </a:r>
            <a:r>
              <a:rPr lang="ru-RU" sz="53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> маь1на: </a:t>
            </a:r>
            <a:r>
              <a:rPr lang="ru-RU" sz="5300" b="1" dirty="0"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  <a:t/>
            </a:r>
            <a:br>
              <a:rPr lang="ru-RU" sz="5300" b="1" dirty="0">
                <a:latin typeface="Monotype Corsiva" panose="03010101010201010101" pitchFamily="66" charset="0"/>
                <a:ea typeface="Times New Roman" panose="02020603050405020304" pitchFamily="18" charset="0"/>
                <a:cs typeface="+mn-cs"/>
              </a:rPr>
            </a:br>
            <a:endParaRPr lang="ru-RU" sz="53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161" y="1925514"/>
            <a:ext cx="10893670" cy="4290647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Адаман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синмехалла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кхиорехь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коьртаниг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культура ю.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Тахана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вайн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г1иллакхаш, 1адаташ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ца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хууш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дуккха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а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кегирхой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бу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Цундела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мелла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алсам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тидам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т1е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бахийта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беза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аьлла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хета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суна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берашна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вайн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культура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йовзуьйтуш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бечу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балхана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Жимачохь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дуьйна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йовзийта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езаш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ю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шен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къоман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культура – г1иллакхаш, 1адаташ,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ламасташ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Цу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т1ехь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жигара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болх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бо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берийн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бошмашкахь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а. Культура 1амаяран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хьашташ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билгалйохуш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«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Гуьмсан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муниципальни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к1оштан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школал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хьалхара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дешаран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урхаллин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коьрта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говзанчас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Ж. М.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Абдурахмановас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«Сан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къоман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хазна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» ц1е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йолу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программа </a:t>
            </a:r>
            <a:r>
              <a:rPr lang="ru-RU" sz="28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кхоьллина</a:t>
            </a:r>
            <a:r>
              <a:rPr lang="ru-RU" sz="28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8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54978"/>
            <a:ext cx="11077981" cy="905608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Суьртийн</a:t>
            </a:r>
            <a:r>
              <a:rPr lang="ru-RU" b="1" dirty="0" smtClean="0">
                <a:latin typeface="Monotype Corsiva" panose="03010101010201010101" pitchFamily="66" charset="0"/>
              </a:rPr>
              <a:t> альбом «Сан </a:t>
            </a:r>
            <a:r>
              <a:rPr lang="ru-RU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b="1" dirty="0" smtClean="0"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b="1" dirty="0" smtClean="0">
                <a:latin typeface="Monotype Corsiva" panose="03010101010201010101" pitchFamily="66" charset="0"/>
              </a:rPr>
              <a:t>!»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1" t="19229"/>
          <a:stretch/>
        </p:blipFill>
        <p:spPr>
          <a:xfrm>
            <a:off x="8523941" y="932565"/>
            <a:ext cx="3344049" cy="302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13544" b="15515"/>
          <a:stretch/>
        </p:blipFill>
        <p:spPr>
          <a:xfrm>
            <a:off x="3831759" y="1084223"/>
            <a:ext cx="4531851" cy="291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9" t="9843" r="-207" b="18380"/>
          <a:stretch/>
        </p:blipFill>
        <p:spPr>
          <a:xfrm>
            <a:off x="6766109" y="4218760"/>
            <a:ext cx="3515664" cy="233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/>
          <a:stretch/>
        </p:blipFill>
        <p:spPr>
          <a:xfrm>
            <a:off x="359176" y="932565"/>
            <a:ext cx="3312252" cy="302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3817" r="4106" b="16764"/>
          <a:stretch/>
        </p:blipFill>
        <p:spPr>
          <a:xfrm>
            <a:off x="2496838" y="3995337"/>
            <a:ext cx="3964625" cy="261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734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68941"/>
            <a:ext cx="11066431" cy="923365"/>
          </a:xfrm>
        </p:spPr>
        <p:txBody>
          <a:bodyPr/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Суьртийн</a:t>
            </a:r>
            <a:r>
              <a:rPr lang="ru-RU" b="1" dirty="0" smtClean="0">
                <a:latin typeface="Monotype Corsiva" panose="03010101010201010101" pitchFamily="66" charset="0"/>
              </a:rPr>
              <a:t> альбом «Сан </a:t>
            </a:r>
            <a:r>
              <a:rPr lang="ru-RU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b="1" dirty="0" smtClean="0"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b="1" dirty="0" smtClean="0">
                <a:latin typeface="Monotype Corsiva" panose="03010101010201010101" pitchFamily="66" charset="0"/>
              </a:rPr>
              <a:t>!»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3"/>
          <a:stretch/>
        </p:blipFill>
        <p:spPr>
          <a:xfrm>
            <a:off x="6757972" y="1757177"/>
            <a:ext cx="5175249" cy="362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5"/>
          <a:stretch/>
        </p:blipFill>
        <p:spPr>
          <a:xfrm>
            <a:off x="557009" y="1530912"/>
            <a:ext cx="6042212" cy="420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7576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325316"/>
            <a:ext cx="11007643" cy="800099"/>
          </a:xfrm>
        </p:spPr>
        <p:txBody>
          <a:bodyPr/>
          <a:lstStyle/>
          <a:p>
            <a:pPr algn="ctr"/>
            <a:r>
              <a:rPr lang="ru-RU" b="1" dirty="0" err="1" smtClean="0">
                <a:latin typeface="Monotype Corsiva" panose="03010101010201010101" pitchFamily="66" charset="0"/>
              </a:rPr>
              <a:t>Суьртийн</a:t>
            </a:r>
            <a:r>
              <a:rPr lang="ru-RU" b="1" dirty="0" smtClean="0">
                <a:latin typeface="Monotype Corsiva" panose="03010101010201010101" pitchFamily="66" charset="0"/>
              </a:rPr>
              <a:t> альбом «Сан </a:t>
            </a:r>
            <a:r>
              <a:rPr lang="ru-RU" b="1" dirty="0" err="1" smtClean="0">
                <a:latin typeface="Monotype Corsiva" panose="03010101010201010101" pitchFamily="66" charset="0"/>
              </a:rPr>
              <a:t>Даймохк</a:t>
            </a:r>
            <a:r>
              <a:rPr lang="ru-RU" b="1" dirty="0" smtClean="0">
                <a:latin typeface="Monotype Corsiva" panose="03010101010201010101" pitchFamily="66" charset="0"/>
              </a:rPr>
              <a:t> – </a:t>
            </a:r>
            <a:r>
              <a:rPr lang="ru-RU" b="1" dirty="0" err="1" smtClean="0">
                <a:latin typeface="Monotype Corsiva" panose="03010101010201010101" pitchFamily="66" charset="0"/>
              </a:rPr>
              <a:t>Нохчийчоь</a:t>
            </a:r>
            <a:r>
              <a:rPr lang="ru-RU" b="1" dirty="0" smtClean="0">
                <a:latin typeface="Monotype Corsiva" panose="03010101010201010101" pitchFamily="66" charset="0"/>
              </a:rPr>
              <a:t>!»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13198" r="8198" b="24735"/>
          <a:stretch/>
        </p:blipFill>
        <p:spPr>
          <a:xfrm>
            <a:off x="7825153" y="2295096"/>
            <a:ext cx="4106009" cy="262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6927" r="11423" b="30167"/>
          <a:stretch/>
        </p:blipFill>
        <p:spPr>
          <a:xfrm>
            <a:off x="455093" y="1503484"/>
            <a:ext cx="7194216" cy="3992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561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86862"/>
            <a:ext cx="10629574" cy="71217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Проектан</a:t>
            </a:r>
            <a:r>
              <a:rPr lang="ru-RU" sz="40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жам1 дар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266092"/>
            <a:ext cx="9917397" cy="5081953"/>
          </a:xfrm>
        </p:spPr>
        <p:txBody>
          <a:bodyPr>
            <a:normAutofit lnSpcReduction="10000"/>
          </a:bodyPr>
          <a:lstStyle/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 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кхочушъеш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ненан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маттах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,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махках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1аламах,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культурех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историн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сийлаллех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лаьцна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долу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хаарш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ч1аг1делла.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Шеко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йоцуш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Даймехкан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башхаллаш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йовзарца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довзаран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интеллектуальни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творчески 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хаарш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совдевлла,Даймахке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болу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безам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патриотически дог-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ойла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ч1аг1ъелла.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Иза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кхочушхилла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берашца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дай-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кхетош-кхиорхошца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 з1е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латтош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тайп-тайпана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бар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бахьана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долуш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Проектан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чаккхенан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сурсат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хилира</a:t>
            </a:r>
            <a:r>
              <a:rPr lang="ru-RU" sz="2400" b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400" b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«Сан </a:t>
            </a:r>
            <a:r>
              <a:rPr lang="ru-RU" sz="2400" b="1" i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Даймохк</a:t>
            </a:r>
            <a:r>
              <a:rPr lang="ru-RU" sz="2400" b="1" i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-</a:t>
            </a:r>
            <a:r>
              <a:rPr lang="ru-RU" sz="2400" b="1" i="1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Нохчийчоь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!»  ц1е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суьртийн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альбом.</a:t>
            </a:r>
          </a:p>
          <a:p>
            <a:pPr lvl="0">
              <a:spcAft>
                <a:spcPts val="1200"/>
              </a:spcAft>
              <a:buClr>
                <a:srgbClr val="90C226"/>
              </a:buClr>
            </a:pPr>
            <a:r>
              <a:rPr lang="ru-RU" sz="2400" b="1" i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1окху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проектехь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хилла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болу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кхиамаш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т1ехь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сацам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бан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ца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йоллу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со.  Кхид1а а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дай-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наношца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з1е 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латтош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болх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д1ахьур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бу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аса, х1унда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аьлча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кхетош-кхиорхочунна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1алашо ю 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къоман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а, 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махкана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i="1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пайдехьа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долуш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дика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адам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2400" b="1" i="1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2400" b="1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084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92368"/>
            <a:ext cx="9908604" cy="9144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>
                <a:latin typeface="Monotype Corsiva" panose="03010101010201010101" pitchFamily="66" charset="0"/>
              </a:rPr>
              <a:t>Л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итературин</a:t>
            </a:r>
            <a:r>
              <a:rPr lang="ru-RU" sz="4000" b="1" dirty="0" smtClean="0">
                <a:latin typeface="Monotype Corsiva" panose="03010101010201010101" pitchFamily="66" charset="0"/>
              </a:rPr>
              <a:t> список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1" y="1899138"/>
            <a:ext cx="11491547" cy="4545623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синмехалла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кхиош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йолу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программа  «Сан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къоман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хазна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(Ж.М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Абдрахманова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2021.</a:t>
            </a:r>
          </a:p>
          <a:p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Оьрсийн-нохчийн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ораматийн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дийнатийн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дошам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(Ш.И. Абдуразаков), 2016.</a:t>
            </a:r>
          </a:p>
          <a:p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ерийн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бошмашна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юьхьанцарчу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классашна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лерина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хрестомати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(С.Э. Эдилов), 2018.</a:t>
            </a:r>
          </a:p>
          <a:p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довзаран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журнал «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Бералла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(З. М.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Сайдумова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 , 2021.</a:t>
            </a:r>
          </a:p>
          <a:p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Издани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«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Жимачу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Альбикийн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дийцарш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» 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(З. М. </a:t>
            </a:r>
            <a:r>
              <a:rPr lang="ru-RU" sz="2400" b="1" dirty="0" err="1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Сайдумова</a:t>
            </a:r>
            <a:r>
              <a:rPr lang="ru-RU" sz="2400" b="1" dirty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) </a:t>
            </a:r>
            <a:r>
              <a:rPr lang="ru-RU" sz="24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2021.</a:t>
            </a:r>
            <a:endParaRPr lang="ru-RU" sz="2400" b="1" dirty="0"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0146"/>
            <a:ext cx="10585612" cy="1081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Баркалла</a:t>
            </a:r>
            <a:r>
              <a:rPr lang="ru-RU" sz="66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dirty="0" err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тидам</a:t>
            </a:r>
            <a:r>
              <a:rPr lang="ru-RU" sz="66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 </a:t>
            </a:r>
            <a:r>
              <a:rPr lang="ru-RU" sz="6600" b="1" smtClean="0">
                <a:solidFill>
                  <a:srgbClr val="90C226"/>
                </a:solidFill>
                <a:latin typeface="Monotype Corsiva" panose="03010101010201010101" pitchFamily="66" charset="0"/>
              </a:rPr>
              <a:t>барна</a:t>
            </a:r>
            <a:r>
              <a:rPr lang="ru-RU" sz="6600" b="1" dirty="0" smtClean="0">
                <a:solidFill>
                  <a:srgbClr val="90C226"/>
                </a:solidFill>
                <a:latin typeface="Monotype Corsiva" panose="03010101010201010101" pitchFamily="66" charset="0"/>
              </a:rPr>
              <a:t>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85" y="1283677"/>
            <a:ext cx="4013938" cy="53519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4873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14" y="386862"/>
            <a:ext cx="8491487" cy="9056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latin typeface="Monotype Corsiva" panose="03010101010201010101" pitchFamily="66" charset="0"/>
              </a:rPr>
              <a:t>П</a:t>
            </a:r>
            <a:r>
              <a:rPr lang="ru-RU" sz="6000" b="1" dirty="0" smtClean="0">
                <a:latin typeface="Monotype Corsiva" panose="03010101010201010101" pitchFamily="66" charset="0"/>
              </a:rPr>
              <a:t>роблема</a:t>
            </a:r>
            <a:endParaRPr lang="ru-RU" sz="6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2514" y="1424355"/>
            <a:ext cx="9275886" cy="4617008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Лакхара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тобанера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берашца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болх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беш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ас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билгалдаьккхира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церан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къоман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синмехаллех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хаарш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к1еззиг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хилар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Вайн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Даймохк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г1иллакхаш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ламасташ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1адаташ,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турпалхой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маттах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лаьцна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хаарш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ч1аг1деш «Сан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Даймохк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Нохчийчоь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!»  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ц1е </a:t>
            </a:r>
            <a:r>
              <a:rPr lang="ru-RU" sz="3600" b="1" dirty="0" err="1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йолу</a:t>
            </a:r>
            <a:r>
              <a:rPr lang="ru-RU" sz="3600" b="1" dirty="0" smtClean="0">
                <a:solidFill>
                  <a:srgbClr val="0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д1айолийра ас.</a:t>
            </a:r>
            <a:endParaRPr lang="ru-RU" sz="36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46186"/>
            <a:ext cx="10611989" cy="1143000"/>
          </a:xfrm>
        </p:spPr>
        <p:txBody>
          <a:bodyPr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b="1" dirty="0" err="1" smtClean="0">
                <a:latin typeface="Monotype Corsiva" panose="03010101010201010101" pitchFamily="66" charset="0"/>
                <a:ea typeface="Calibri" panose="020F0502020204030204" pitchFamily="34" charset="0"/>
              </a:rPr>
              <a:t>Коьрта</a:t>
            </a:r>
            <a:r>
              <a:rPr lang="ru-RU" b="1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 1алашо:</a:t>
            </a:r>
            <a:br>
              <a:rPr lang="ru-RU" b="1" dirty="0" smtClean="0">
                <a:latin typeface="Monotype Corsiva" panose="03010101010201010101" pitchFamily="66" charset="0"/>
                <a:ea typeface="Calibri" panose="020F0502020204030204" pitchFamily="34" charset="0"/>
              </a:rPr>
            </a:b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Ненан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мотт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баржабар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берашна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а,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воккхачунна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а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юкъахь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;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берашна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шен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къоман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культурин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мехалла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йовзийтар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цуьнга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безам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кхиор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,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пачхьалкх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йовзийтар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;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берийн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дай-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наношца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синлаттам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лакхабаккхар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цу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18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хаттарехь</a:t>
            </a:r>
            <a:r>
              <a:rPr lang="ru-RU" sz="18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.</a:t>
            </a:r>
            <a: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1459523"/>
            <a:ext cx="11675651" cy="5187462"/>
          </a:xfrm>
        </p:spPr>
        <p:txBody>
          <a:bodyPr>
            <a:normAutofit fontScale="25000" lnSpcReduction="20000"/>
          </a:bodyPr>
          <a:lstStyle/>
          <a:p>
            <a:pPr marR="71755" indent="0">
              <a:lnSpc>
                <a:spcPct val="107000"/>
              </a:lnSpc>
              <a:buNone/>
            </a:pPr>
            <a:r>
              <a:rPr lang="ru-RU" sz="128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128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1алашонаш:</a:t>
            </a:r>
            <a:r>
              <a:rPr lang="ru-RU" sz="12800" dirty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endParaRPr lang="ru-RU" sz="12800" dirty="0" smtClean="0">
              <a:solidFill>
                <a:schemeClr val="accent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R="71755" indent="0">
              <a:lnSpc>
                <a:spcPct val="107000"/>
              </a:lnSpc>
              <a:buNone/>
            </a:pP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Берашца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endParaRPr lang="ru-RU" sz="7200" b="1" dirty="0" smtClean="0">
              <a:solidFill>
                <a:schemeClr val="accent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R="71755" indent="0">
              <a:lnSpc>
                <a:spcPct val="107000"/>
              </a:lnSpc>
              <a:buNone/>
            </a:pP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Дешаран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1алашонаш:</a:t>
            </a:r>
            <a:endParaRPr lang="ru-RU" sz="7200" b="1" dirty="0">
              <a:solidFill>
                <a:schemeClr val="accent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71755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-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ойла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т1еерзор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оьздангаллина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махке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болу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безам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къам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ламасташ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г1иллакхаш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дезар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7200" b="1" dirty="0" smtClean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0" marR="71755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 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Кхиоран</a:t>
            </a:r>
            <a:r>
              <a:rPr lang="ru-RU" sz="7200" b="1" dirty="0">
                <a:solidFill>
                  <a:srgbClr val="90C226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rgbClr val="90C226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1алашонаш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endParaRPr lang="ru-RU" sz="7200" b="1" dirty="0" smtClean="0">
              <a:solidFill>
                <a:schemeClr val="accent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114300" marR="71755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ненан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маттахь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къамел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14300" marR="71755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-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Говзалла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совъяккхар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нохчийн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ловзарехь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7200" b="1" dirty="0" smtClean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71755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Кхетош-кхиоран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71755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-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Берашкахь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воккханиг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ларар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Даймахке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болу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безам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ч1аг1бар;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синмехалла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r>
              <a:rPr lang="ru-RU" sz="7200" b="1" dirty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endParaRPr lang="ru-RU" sz="7200" b="1" dirty="0" smtClean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0" marR="71755" lvl="0" indent="0" algn="just">
              <a:lnSpc>
                <a:spcPct val="120000"/>
              </a:lnSpc>
              <a:buNone/>
            </a:pPr>
            <a:r>
              <a:rPr lang="ru-RU" sz="7200" b="1" dirty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   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Кхетош-кхиорхошца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:</a:t>
            </a:r>
            <a:endParaRPr lang="ru-RU" sz="7200" b="1" dirty="0" smtClean="0">
              <a:solidFill>
                <a:schemeClr val="accent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0" marR="71755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latin typeface="Monotype Corsiva" panose="03010101010201010101" pitchFamily="66" charset="0"/>
                <a:ea typeface="Times New Roman" panose="02020603050405020304" pitchFamily="18" charset="0"/>
              </a:rPr>
              <a:t>       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хьашташ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кхиош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информационни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база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кхоллар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</a:t>
            </a:r>
            <a:endParaRPr lang="ru-RU" sz="7200" b="1" dirty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ru-RU" sz="72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7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Дай-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наношца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7200" dirty="0" smtClean="0">
              <a:solidFill>
                <a:schemeClr val="accent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Синлаттам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совбаккхар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синмехалла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кхиорехь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6715"/>
            <a:ext cx="10532858" cy="74734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 smtClean="0">
                <a:latin typeface="Monotype Corsiva" panose="03010101010201010101" pitchFamily="66" charset="0"/>
              </a:rPr>
              <a:t>Проектан</a:t>
            </a:r>
            <a:r>
              <a:rPr lang="ru-RU" sz="4000" b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хилам</a:t>
            </a:r>
            <a:r>
              <a:rPr lang="ru-RU" sz="4000" b="1" dirty="0" smtClean="0">
                <a:latin typeface="Monotype Corsiva" panose="03010101010201010101" pitchFamily="66" charset="0"/>
              </a:rPr>
              <a:t> </a:t>
            </a:r>
            <a:r>
              <a:rPr lang="ru-RU" sz="4000" b="1" dirty="0" err="1" smtClean="0">
                <a:latin typeface="Monotype Corsiva" panose="03010101010201010101" pitchFamily="66" charset="0"/>
              </a:rPr>
              <a:t>лардар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577" y="844062"/>
            <a:ext cx="11412415" cy="5934807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аг1ор: </a:t>
            </a:r>
            <a:endParaRPr lang="ru-RU" sz="7200" b="1" dirty="0">
              <a:solidFill>
                <a:schemeClr val="accent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маттахь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долу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кхамел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шарделла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нохчийн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фольклор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евзина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</a:p>
          <a:p>
            <a:pPr marL="11430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Шайн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мехкан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1алам а,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оьздангалла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е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взина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</a:p>
          <a:p>
            <a:pPr marL="11430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Берашна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хьашташна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мах,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майралла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дикалла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доьналла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бакъдерг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къинхьегамна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т1ера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хилар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девзина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  <a:endParaRPr lang="ru-RU" sz="7200" b="1" dirty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11430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Берийн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эмоциональни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кхоче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кхиа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 </a:t>
            </a:r>
            <a:endParaRPr lang="ru-RU" sz="7200" b="1" dirty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marL="114300" indent="0" algn="just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Кхетошкхиа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патриотизман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синхаам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шен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махке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къоме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а, 1аламе а болу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безам</a:t>
            </a:r>
            <a:r>
              <a:rPr lang="ru-RU" sz="7200" b="1" dirty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;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endParaRPr lang="ru-RU" sz="7200" b="1" dirty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Кхетош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кхиорхочунна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аг1ор: </a:t>
            </a:r>
            <a:endParaRPr lang="ru-RU" sz="7200" b="1" dirty="0">
              <a:solidFill>
                <a:schemeClr val="accent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latin typeface="Monotype Corsiva" panose="03010101010201010101" pitchFamily="66" charset="0"/>
              </a:rPr>
              <a:t>  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Жигархилла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лахар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г1уллакх 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,</a:t>
            </a:r>
            <a:endParaRPr lang="ru-RU" sz="72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Дай-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наношца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тешаме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а, 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доттаг1аллин 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а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юкъаметтиг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ларйар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хилла</a:t>
            </a:r>
            <a:r>
              <a:rPr lang="ru-RU" sz="72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;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Кхоьллина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там баран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билламаш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дай-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наношца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  <a:endParaRPr lang="ru-RU" sz="7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Дай-</a:t>
            </a:r>
            <a:r>
              <a:rPr lang="ru-RU" sz="72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наношна</a:t>
            </a:r>
            <a:r>
              <a:rPr lang="ru-RU" sz="72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аг1ор:</a:t>
            </a:r>
            <a:endParaRPr lang="ru-RU" sz="7200" b="1" dirty="0">
              <a:solidFill>
                <a:schemeClr val="accent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72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7200" b="1" dirty="0" err="1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ерийн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бешахь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долу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дахарехь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дай-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наной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т1ахъаьлла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хилар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кхиа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72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синлаттам</a:t>
            </a:r>
            <a:r>
              <a:rPr lang="ru-RU" sz="72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кхид1а а ч1аг1белла.</a:t>
            </a:r>
            <a:endParaRPr lang="ru-RU" sz="72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64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45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9908" y="606669"/>
            <a:ext cx="10330960" cy="60667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 smtClean="0">
                <a:latin typeface="Monotype Corsiva" panose="03010101010201010101" pitchFamily="66" charset="0"/>
              </a:rPr>
              <a:t>Проектан</a:t>
            </a:r>
            <a:r>
              <a:rPr lang="ru-RU" sz="4000" b="1" dirty="0" smtClean="0">
                <a:latin typeface="Monotype Corsiva" panose="03010101010201010101" pitchFamily="66" charset="0"/>
              </a:rPr>
              <a:t> практически маь1на</a:t>
            </a: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58461"/>
            <a:ext cx="8915074" cy="4282901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Берийн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бешар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кхетош-кхиорхошна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эца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таро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хилийта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тойина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методикин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коьчалш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лакхарчу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тобанехь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берашна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нохчийн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къоман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синмехаллех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долу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хаарш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ч1аг1деш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йолу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форманаш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а,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технологеш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а.</a:t>
            </a:r>
          </a:p>
        </p:txBody>
      </p:sp>
    </p:spTree>
    <p:extLst>
      <p:ext uri="{BB962C8B-B14F-4D97-AF65-F5344CB8AC3E}">
        <p14:creationId xmlns:p14="http://schemas.microsoft.com/office/powerpoint/2010/main" val="178614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119620" cy="691662"/>
          </a:xfrm>
        </p:spPr>
        <p:txBody>
          <a:bodyPr>
            <a:noAutofit/>
          </a:bodyPr>
          <a:lstStyle/>
          <a:p>
            <a:pPr marL="457200" lvl="0" indent="-342900" algn="ctr">
              <a:lnSpc>
                <a:spcPct val="115000"/>
              </a:lnSpc>
              <a:spcBef>
                <a:spcPts val="1000"/>
              </a:spcBef>
            </a:pPr>
            <a:r>
              <a:rPr lang="ru-RU" sz="4000" b="1" dirty="0" err="1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40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муьраш</a:t>
            </a:r>
            <a:r>
              <a:rPr lang="ru-RU" sz="4000" b="1" dirty="0" smtClean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40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0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88123"/>
            <a:ext cx="10919720" cy="4353240"/>
          </a:xfrm>
        </p:spPr>
        <p:txBody>
          <a:bodyPr>
            <a:normAutofit/>
          </a:bodyPr>
          <a:lstStyle/>
          <a:p>
            <a:pPr marL="114300" lvl="0" indent="0" algn="just">
              <a:lnSpc>
                <a:spcPct val="115000"/>
              </a:lnSpc>
              <a:buClr>
                <a:srgbClr val="A53010"/>
              </a:buClr>
              <a:buSzTx/>
              <a:buNone/>
            </a:pPr>
            <a:endParaRPr lang="ru-RU" sz="28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lvl="0" indent="0" algn="just">
              <a:lnSpc>
                <a:spcPct val="115000"/>
              </a:lnSpc>
              <a:buClr>
                <a:srgbClr val="A53010"/>
              </a:buClr>
              <a:buSzTx/>
              <a:buNone/>
            </a:pP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36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кечамбаран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чулацам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4300" lvl="0" indent="0" algn="just">
              <a:lnSpc>
                <a:spcPct val="115000"/>
              </a:lnSpc>
              <a:buClr>
                <a:srgbClr val="A53010"/>
              </a:buClr>
              <a:buSzTx/>
              <a:buNone/>
            </a:pP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ru-RU" sz="36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коьртаниг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дакъалацархошца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 д1аяхьар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lvl="0" indent="0" algn="just">
              <a:lnSpc>
                <a:spcPct val="115000"/>
              </a:lnSpc>
              <a:buClr>
                <a:srgbClr val="A53010"/>
              </a:buClr>
              <a:buSzTx/>
              <a:buNone/>
            </a:pP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ru-RU" sz="3600" b="1" dirty="0" err="1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мур</a:t>
            </a:r>
            <a:r>
              <a:rPr lang="ru-RU" sz="3600" b="1" dirty="0" smtClean="0">
                <a:solidFill>
                  <a:schemeClr val="accent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––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чаккхенан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проектан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презентаци</a:t>
            </a:r>
            <a:r>
              <a:rPr lang="ru-RU" sz="3600" b="1" dirty="0" smtClean="0">
                <a:solidFill>
                  <a:schemeClr val="tx1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3600" b="1" dirty="0">
              <a:solidFill>
                <a:schemeClr val="tx1"/>
              </a:solidFill>
              <a:latin typeface="Monotype Corsiva" panose="030101010102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3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7155295"/>
              </p:ext>
            </p:extLst>
          </p:nvPr>
        </p:nvGraphicFramePr>
        <p:xfrm>
          <a:off x="800101" y="345056"/>
          <a:ext cx="10840915" cy="6094095"/>
        </p:xfrm>
        <a:graphic>
          <a:graphicData uri="http://schemas.openxmlformats.org/drawingml/2006/table">
            <a:tbl>
              <a:tblPr firstRow="1" firstCol="1" bandRow="1"/>
              <a:tblGrid>
                <a:gridCol w="2985808">
                  <a:extLst>
                    <a:ext uri="{9D8B030D-6E8A-4147-A177-3AD203B41FA5}">
                      <a16:colId xmlns:a16="http://schemas.microsoft.com/office/drawing/2014/main" val="1425343569"/>
                    </a:ext>
                  </a:extLst>
                </a:gridCol>
                <a:gridCol w="2777425">
                  <a:extLst>
                    <a:ext uri="{9D8B030D-6E8A-4147-A177-3AD203B41FA5}">
                      <a16:colId xmlns:a16="http://schemas.microsoft.com/office/drawing/2014/main" val="3487919430"/>
                    </a:ext>
                  </a:extLst>
                </a:gridCol>
                <a:gridCol w="1865733">
                  <a:extLst>
                    <a:ext uri="{9D8B030D-6E8A-4147-A177-3AD203B41FA5}">
                      <a16:colId xmlns:a16="http://schemas.microsoft.com/office/drawing/2014/main" val="653496650"/>
                    </a:ext>
                  </a:extLst>
                </a:gridCol>
                <a:gridCol w="1865733">
                  <a:extLst>
                    <a:ext uri="{9D8B030D-6E8A-4147-A177-3AD203B41FA5}">
                      <a16:colId xmlns:a16="http://schemas.microsoft.com/office/drawing/2014/main" val="3916218798"/>
                    </a:ext>
                  </a:extLst>
                </a:gridCol>
                <a:gridCol w="1346216">
                  <a:extLst>
                    <a:ext uri="{9D8B030D-6E8A-4147-A177-3AD203B41FA5}">
                      <a16:colId xmlns:a16="http://schemas.microsoft.com/office/drawing/2014/main" val="202130480"/>
                    </a:ext>
                  </a:extLst>
                </a:gridCol>
              </a:tblGrid>
              <a:tr h="2226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Белхан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муьраш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Белхан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форманаш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Хенаш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993711"/>
                  </a:ext>
                </a:extLst>
              </a:tr>
              <a:tr h="4527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Берашца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           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болу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болх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Кхетош-кхиорхошца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болу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болх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Дай-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наношца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болу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болх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496334"/>
                  </a:ext>
                </a:extLst>
              </a:tr>
              <a:tr h="6829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1.Кечамбаран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гулам)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Г1ирс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гулбар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иллюстрацеш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суьрташ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 «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синмехалла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кхиор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Хаттарийн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анкеташ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бешахь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синмехалла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кхиор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19.04.2021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0302513"/>
                  </a:ext>
                </a:extLst>
              </a:tr>
              <a:tr h="3444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2.Коьртаниг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дакъалацархошца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д1аяхьар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«Сан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Даймохк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Нохчийчоь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Довзар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кхиоран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заняти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Истанг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Дидактически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ловзарш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духарш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Стоьмаш-хасстоьмаш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Берашна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фольклор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йовзийтар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чехкааларш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туьйранаш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байташ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дийцарш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декъах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Вайнехан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дахар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ц1е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меттиг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кечйар</a:t>
                      </a: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(дай-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наношца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кхочуш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хоттийна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суьртийн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альбом «Сан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Даймохк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Нохчийчоь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Г1уллакхийн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ловзар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Хаарийн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б1ов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Говзанчийн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-класс: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Лэпбук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«Сан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Даймохк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Нохчийчоь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Берашна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даарш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довзуьйтуш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х1оттийна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выставка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декъах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Вайнехан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дахар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ц1е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йолу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меттиг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кечйар</a:t>
                      </a: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«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Берашна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ц1ахь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синмехалла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кхиор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baseline="0" dirty="0" smtClean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20.04.2021-22.04.2021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548975"/>
                  </a:ext>
                </a:extLst>
              </a:tr>
              <a:tr h="86648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Чаккхенан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Проектан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жам1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даран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Monotype Corsiva" panose="03010101010201010101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презентаци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««Сан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Даймохк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Нохчийчоь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!»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23.04.2021г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Monotype Corsiva" panose="03010101010201010101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1370" marR="313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628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18827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925</TotalTime>
  <Words>1160</Words>
  <Application>Microsoft Office PowerPoint</Application>
  <PresentationFormat>Широкоэкранный</PresentationFormat>
  <Paragraphs>142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Monotype Corsiva</vt:lpstr>
      <vt:lpstr>Times New Roman</vt:lpstr>
      <vt:lpstr>Trebuchet MS</vt:lpstr>
      <vt:lpstr>Wingdings 3</vt:lpstr>
      <vt:lpstr>Аспект</vt:lpstr>
      <vt:lpstr>   Региональни декъах                                                                  пайда эца х1оттийна йолу проект                                                   «Сан Даймохк – Нохчийчоь!»</vt:lpstr>
      <vt:lpstr>Презентация PowerPoint</vt:lpstr>
      <vt:lpstr>  Проектан маь1на:  </vt:lpstr>
      <vt:lpstr>Проблема</vt:lpstr>
      <vt:lpstr>Коьрта 1алашо: Ненан мотт баржабар берашна а, воккхачунна а юкъахь; берашна  шен къоман культурин  мехалла йовзийтар, цуьнга безам кхиор, пачхьалкх йовзийтар; берийн дай-наношца синлаттам лакхабаккхар цу хаттарехь. </vt:lpstr>
      <vt:lpstr>Проектан хилам лардар</vt:lpstr>
      <vt:lpstr>Проектан практически маь1на</vt:lpstr>
      <vt:lpstr>Проектан муьраш: </vt:lpstr>
      <vt:lpstr>Презентация PowerPoint</vt:lpstr>
      <vt:lpstr>Проект д1аяхьар</vt:lpstr>
      <vt:lpstr>Презентация PowerPoint</vt:lpstr>
      <vt:lpstr>     «Сан Даймохк – Нохчийчоь!»  проектан  презентаци.   Берашца бина болх</vt:lpstr>
      <vt:lpstr>         Ненан маттахь долу дийцарш, туьйранаш дешар, байташ,               чехкааларш 1амор берашна</vt:lpstr>
      <vt:lpstr>Лэпбук юкъара дидактически ловзарш:                                        «Нохчийн духарш ала»,»Стоьмаш-хасстоьмаш» </vt:lpstr>
      <vt:lpstr>Довзар кхиоран заняти: «Истанг»</vt:lpstr>
      <vt:lpstr>Заняти: «Сан Даймохк – Нохчийчоь!»</vt:lpstr>
      <vt:lpstr>Бераш хьовсийтар вайнехан дахарехь лелийна йолу х1уманашка</vt:lpstr>
      <vt:lpstr>     Бераш хьовсийтар вайнехан дахарехь лелийна йолу х1уманашка </vt:lpstr>
      <vt:lpstr>Выставка  «Нохчийн даарш»</vt:lpstr>
      <vt:lpstr>Выставка «Нохчийн даарш»</vt:lpstr>
      <vt:lpstr>Выставка «Нохчийн даарш»</vt:lpstr>
      <vt:lpstr>Кхетош - кхиорхошца бина болх:    Г1уллакхийн ловзар: «Хаарийн б1ов»</vt:lpstr>
      <vt:lpstr>Говзанчийн-класс: «Лэпбук «Сан Даймохк – Нохчийчоь!»</vt:lpstr>
      <vt:lpstr>Говзанчийн-класс:                                                                          «Лэпбук «Сан Даймохк – Нохчийчоь!»</vt:lpstr>
      <vt:lpstr>Говзанчийн-класс:                                                                 «Лэпбук «Сан Даймохк – Нохчийчоь!»</vt:lpstr>
      <vt:lpstr>Дай-наношца бина болх: региональни меттиг: «Вайнехан дахар»</vt:lpstr>
      <vt:lpstr>Дай-наношца йолу консультаци:                                                             «Берашна ц1ахь синмехалла кхиор»</vt:lpstr>
      <vt:lpstr>Дай-наношца бина болх                                                                                         Региональни меттиг «Вайнехан дахар»</vt:lpstr>
      <vt:lpstr>Проектан сурсат:                                                                           Суьртийн альбом «Сан Даймохк – Нохчийчоь!»</vt:lpstr>
      <vt:lpstr>Суьртийн альбом «Сан Даймохк – Нохчийчоь!»</vt:lpstr>
      <vt:lpstr>Суьртийн альбом «Сан Даймохк – Нохчийчоь!»</vt:lpstr>
      <vt:lpstr>Суьртийн альбом «Сан Даймохк – Нохчийчоь!»</vt:lpstr>
      <vt:lpstr>Проектан жам1 дар</vt:lpstr>
      <vt:lpstr>Литературин список</vt:lpstr>
      <vt:lpstr>Баркалла тидам барна!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с использованием регионального компонента «Сан Даймохк – Нохчийчоь!»</dc:title>
  <dc:creator>milana</dc:creator>
  <cp:lastModifiedBy>milana</cp:lastModifiedBy>
  <cp:revision>97</cp:revision>
  <dcterms:created xsi:type="dcterms:W3CDTF">2022-02-14T09:30:04Z</dcterms:created>
  <dcterms:modified xsi:type="dcterms:W3CDTF">2022-04-14T09:12:00Z</dcterms:modified>
</cp:coreProperties>
</file>