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sldIdLst>
    <p:sldId id="258" r:id="rId2"/>
    <p:sldId id="276" r:id="rId3"/>
    <p:sldId id="277" r:id="rId4"/>
    <p:sldId id="281" r:id="rId5"/>
    <p:sldId id="279" r:id="rId6"/>
    <p:sldId id="280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91" r:id="rId15"/>
    <p:sldId id="289" r:id="rId16"/>
    <p:sldId id="290" r:id="rId17"/>
    <p:sldId id="292" r:id="rId18"/>
    <p:sldId id="296" r:id="rId19"/>
    <p:sldId id="293" r:id="rId20"/>
    <p:sldId id="297" r:id="rId21"/>
    <p:sldId id="309" r:id="rId22"/>
    <p:sldId id="294" r:id="rId23"/>
    <p:sldId id="313" r:id="rId24"/>
    <p:sldId id="312" r:id="rId25"/>
    <p:sldId id="295" r:id="rId26"/>
    <p:sldId id="298" r:id="rId27"/>
    <p:sldId id="299" r:id="rId28"/>
    <p:sldId id="300" r:id="rId29"/>
    <p:sldId id="301" r:id="rId30"/>
    <p:sldId id="302" r:id="rId31"/>
    <p:sldId id="311" r:id="rId32"/>
    <p:sldId id="303" r:id="rId33"/>
    <p:sldId id="310" r:id="rId34"/>
    <p:sldId id="304" r:id="rId35"/>
    <p:sldId id="305" r:id="rId36"/>
    <p:sldId id="306" r:id="rId37"/>
    <p:sldId id="308" r:id="rId38"/>
    <p:sldId id="307" r:id="rId39"/>
  </p:sldIdLst>
  <p:sldSz cx="9144000" cy="6858000" type="screen4x3"/>
  <p:notesSz cx="6858000" cy="9525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AA071-E569-4A48-BF94-C5F284D09E4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1190625"/>
            <a:ext cx="4286250" cy="3214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583906"/>
            <a:ext cx="5486400" cy="37504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49AB3-1D14-4C4A-A349-1720A7E34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62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1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542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02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8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1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955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44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54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59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96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5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36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342" y="-96574"/>
            <a:ext cx="9567343" cy="6954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0823" y="254978"/>
            <a:ext cx="8335108" cy="633594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Monotype Corsiva" panose="03010101010201010101" pitchFamily="66" charset="0"/>
              </a:rPr>
              <a:t>Муниципальное дошкольное образовательное учреждение </a:t>
            </a:r>
            <a:r>
              <a:rPr lang="ru-RU" sz="1800" b="1" dirty="0" smtClean="0">
                <a:latin typeface="Monotype Corsiva" panose="03010101010201010101" pitchFamily="66" charset="0"/>
              </a:rPr>
              <a:t>                                                                                             «</a:t>
            </a:r>
            <a:r>
              <a:rPr lang="ru-RU" sz="1800" b="1" dirty="0">
                <a:latin typeface="Monotype Corsiva" panose="03010101010201010101" pitchFamily="66" charset="0"/>
              </a:rPr>
              <a:t>Детский сад № 1 «Лучик» </a:t>
            </a:r>
            <a:r>
              <a:rPr lang="ru-RU" sz="1800" b="1" dirty="0" smtClean="0">
                <a:latin typeface="Monotype Corsiva" panose="03010101010201010101" pitchFamily="66" charset="0"/>
              </a:rPr>
              <a:t>с</a:t>
            </a:r>
            <a:r>
              <a:rPr lang="ru-RU" sz="1800" b="1" dirty="0">
                <a:latin typeface="Monotype Corsiva" panose="03010101010201010101" pitchFamily="66" charset="0"/>
              </a:rPr>
              <a:t>. Комсомольское </a:t>
            </a:r>
            <a:r>
              <a:rPr lang="ru-RU" sz="1800" b="1" dirty="0" err="1">
                <a:latin typeface="Monotype Corsiva" panose="03010101010201010101" pitchFamily="66" charset="0"/>
              </a:rPr>
              <a:t>Гудермесского</a:t>
            </a:r>
            <a:r>
              <a:rPr lang="ru-RU" sz="1800" b="1" dirty="0">
                <a:latin typeface="Monotype Corsiva" panose="03010101010201010101" pitchFamily="66" charset="0"/>
              </a:rPr>
              <a:t> муниципального района»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42900" y="888573"/>
            <a:ext cx="9275885" cy="5863920"/>
          </a:xfrm>
          <a:noFill/>
          <a:ln w="9525">
            <a:noFill/>
          </a:ln>
        </p:spPr>
        <p:txBody>
          <a:bodyPr>
            <a:normAutofit fontScale="92500" lnSpcReduction="20000"/>
          </a:bodyPr>
          <a:lstStyle/>
          <a:p>
            <a:r>
              <a:rPr lang="ru-RU" sz="5900" b="1" dirty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Проект  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                                        «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Сийлахь-Боккхачу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Даймехкан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т1еман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вайн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йуртара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                      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нохчийн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толамхой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»                                                </a:t>
            </a:r>
            <a:r>
              <a:rPr lang="ru-RU" sz="5900" b="1" dirty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на районный конкурс проектов 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                                            «</a:t>
            </a:r>
            <a:r>
              <a:rPr lang="ru-RU" sz="5900" b="1" dirty="0" err="1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Йовр</a:t>
            </a:r>
            <a:r>
              <a:rPr lang="ru-RU" sz="5900" b="1" dirty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йоцу</a:t>
            </a:r>
            <a:r>
              <a:rPr lang="ru-RU" sz="5900" b="1" dirty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ц1е» </a:t>
            </a:r>
            <a:r>
              <a:rPr lang="ru-RU" sz="6500" b="1" dirty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                                  </a:t>
            </a:r>
            <a:r>
              <a:rPr lang="ru-RU" sz="4300" b="1" dirty="0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(</a:t>
            </a:r>
            <a:r>
              <a:rPr lang="ru-RU" sz="4000" b="1" dirty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приурочен </a:t>
            </a:r>
            <a:r>
              <a:rPr lang="ru-RU" sz="4000" b="1" dirty="0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80-летию </a:t>
            </a:r>
            <a:r>
              <a:rPr lang="ru-RU" sz="4000" b="1" dirty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Дню </a:t>
            </a:r>
            <a:r>
              <a:rPr lang="ru-RU" sz="4000" b="1" dirty="0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Победы, а также                                      к Году защитника Отечества)</a:t>
            </a:r>
          </a:p>
          <a:p>
            <a:r>
              <a:rPr lang="ru-RU" sz="2800" b="1" dirty="0" smtClean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Разработал</a:t>
            </a:r>
            <a:r>
              <a:rPr lang="ru-RU" sz="2800" b="1" dirty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: старший воспитатель М.М. </a:t>
            </a:r>
            <a:r>
              <a:rPr lang="ru-RU" sz="2800" b="1" dirty="0" err="1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Висимбаева</a:t>
            </a:r>
            <a:r>
              <a:rPr lang="ru-RU" sz="2800" b="1" dirty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 </a:t>
            </a:r>
          </a:p>
          <a:p>
            <a:r>
              <a:rPr lang="ru-RU" sz="2800" b="1" dirty="0" smtClean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2024-2025 учебный год</a:t>
            </a:r>
            <a:endParaRPr lang="ru-RU" sz="2800" b="1" dirty="0">
              <a:ln w="9525">
                <a:solidFill>
                  <a:schemeClr val="tx1"/>
                </a:solidFill>
              </a:ln>
              <a:latin typeface="Monotype Corsiva" panose="03010101010201010101" pitchFamily="66" charset="0"/>
            </a:endParaRPr>
          </a:p>
          <a:p>
            <a:endParaRPr lang="ru-RU" sz="4000" b="1" dirty="0">
              <a:ln w="19050">
                <a:solidFill>
                  <a:schemeClr val="tx1"/>
                </a:solidFill>
              </a:ln>
              <a:gradFill flip="none" rotWithShape="1">
                <a:gsLst>
                  <a:gs pos="0">
                    <a:schemeClr val="accent4">
                      <a:tint val="66000"/>
                      <a:satMod val="160000"/>
                    </a:schemeClr>
                  </a:gs>
                  <a:gs pos="50000">
                    <a:schemeClr val="accent4">
                      <a:tint val="44500"/>
                      <a:satMod val="160000"/>
                    </a:schemeClr>
                  </a:gs>
                  <a:gs pos="100000">
                    <a:schemeClr val="accent4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2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2714" y="123093"/>
            <a:ext cx="5398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Ожидаемые результаты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96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800"/>
              </a:spcAft>
              <a:buClr>
                <a:srgbClr val="90C226"/>
              </a:buClr>
              <a:buSzPct val="80000"/>
            </a:pP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22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</a:t>
            </a:r>
            <a:r>
              <a:rPr lang="ru-RU" sz="22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со стороны педагогов: </a:t>
            </a:r>
          </a:p>
          <a:p>
            <a:pPr lvl="0" algn="just" defTabSz="457200">
              <a:buClr>
                <a:srgbClr val="90C226"/>
              </a:buClr>
              <a:buSzPct val="80000"/>
            </a:pPr>
            <a:r>
              <a:rPr lang="ru-RU" sz="22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- у педагогов активизировалась поисковая деятельность;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</a:p>
          <a:p>
            <a:pPr lvl="0" algn="just" defTabSz="457200">
              <a:buClr>
                <a:srgbClr val="90C226"/>
              </a:buClr>
              <a:buSzPct val="80000"/>
            </a:pP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внедрены современные педагогические технологии, в том числе информационно-коммуникационные, обеспечивающие личностно– ориентированную модель организации педагогического процесса, позволяющие ребёнку успешно адаптироваться и удачно реализовать себя 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   в 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подвижном социуме; </a:t>
            </a:r>
          </a:p>
          <a:p>
            <a:pPr lvl="0" algn="just" defTabSz="457200">
              <a:buClr>
                <a:srgbClr val="90C226"/>
              </a:buClr>
              <a:buSzPct val="80000"/>
            </a:pP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- </a:t>
            </a:r>
            <a:r>
              <a:rPr lang="ru-RU" sz="22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установлены доверительные и партнёрские отношения  с родителями;</a:t>
            </a:r>
          </a:p>
          <a:p>
            <a:pPr lvl="0" algn="just" defTabSz="457200">
              <a:buClr>
                <a:srgbClr val="90C226"/>
              </a:buClr>
              <a:buSzPct val="80000"/>
            </a:pPr>
            <a:r>
              <a:rPr lang="ru-RU" sz="22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Ожидаемые результаты со стороны родителей:</a:t>
            </a:r>
          </a:p>
          <a:p>
            <a:pPr lvl="0" algn="just" defTabSz="457200">
              <a:buClr>
                <a:srgbClr val="90C226"/>
              </a:buClr>
              <a:buSzPct val="80000"/>
            </a:pPr>
            <a:r>
              <a:rPr lang="ru-RU" sz="22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повысилась активность участия родителей в жизнедеятельности детского сада;</a:t>
            </a:r>
          </a:p>
          <a:p>
            <a:pPr lvl="0" algn="just" defTabSz="457200">
              <a:buClr>
                <a:srgbClr val="90C226"/>
              </a:buClr>
              <a:buSzPct val="80000"/>
            </a:pPr>
            <a:r>
              <a:rPr lang="ru-RU" sz="22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повысилась педагогическая культура родителей, заинтересованность </a:t>
            </a:r>
            <a:r>
              <a:rPr lang="ru-RU" sz="22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в </a:t>
            </a:r>
            <a:r>
              <a:rPr lang="ru-RU" sz="22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продолжении сотрудничества с ними по нравственно-патриотическому воспитанию дошкольников</a:t>
            </a:r>
            <a:r>
              <a:rPr lang="ru-RU" sz="22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prstClr val="black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0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246186"/>
            <a:ext cx="8361485" cy="463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1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</a:p>
          <a:p>
            <a:pPr lvl="0" algn="ctr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Этапы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работы над проектом</a:t>
            </a:r>
          </a:p>
          <a:p>
            <a:pPr marL="114300" lvl="0" indent="0" algn="just" defTabSz="457200">
              <a:lnSpc>
                <a:spcPct val="115000"/>
              </a:lnSpc>
              <a:buClr>
                <a:srgbClr val="A53010"/>
              </a:buClr>
              <a:buNone/>
            </a:pPr>
            <a:endParaRPr lang="ru-RU" sz="3200" b="1" dirty="0" smtClean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lvl="0" indent="0" defTabSz="457200">
              <a:lnSpc>
                <a:spcPct val="115000"/>
              </a:lnSpc>
              <a:buClr>
                <a:srgbClr val="A53010"/>
              </a:buClr>
              <a:buNone/>
            </a:pP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этап 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постановка проблемы; </a:t>
            </a:r>
          </a:p>
          <a:p>
            <a:pPr marL="114300" lvl="0" indent="0" defTabSz="457200">
              <a:lnSpc>
                <a:spcPct val="115000"/>
              </a:lnSpc>
              <a:buClr>
                <a:srgbClr val="A53010"/>
              </a:buClr>
              <a:buNone/>
            </a:pP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 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подготовительный (сбор информации);</a:t>
            </a:r>
          </a:p>
          <a:p>
            <a:pPr marL="114300" lvl="0" indent="0" defTabSz="457200">
              <a:lnSpc>
                <a:spcPct val="115000"/>
              </a:lnSpc>
              <a:buClr>
                <a:srgbClr val="A53010"/>
              </a:buClr>
              <a:buNone/>
            </a:pPr>
            <a:r>
              <a:rPr lang="ru-RU" sz="32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 этап </a:t>
            </a:r>
            <a: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практический (реализация проекта </a:t>
            </a:r>
            <a:r>
              <a:rPr lang="ru-RU" sz="3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со 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всеми участниками образовательного процесса);</a:t>
            </a:r>
          </a:p>
          <a:p>
            <a:pPr marL="114300" lvl="0" indent="0" defTabSz="457200">
              <a:lnSpc>
                <a:spcPct val="115000"/>
              </a:lnSpc>
              <a:buClr>
                <a:srgbClr val="A53010"/>
              </a:buClr>
              <a:buNone/>
            </a:pPr>
            <a:r>
              <a:rPr lang="ru-RU" sz="32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 этап 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заключительный (презентация проекта </a:t>
            </a:r>
            <a:r>
              <a:rPr lang="ru-RU" sz="3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представлением результатов (продукта) проекта).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602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383887"/>
              </p:ext>
            </p:extLst>
          </p:nvPr>
        </p:nvGraphicFramePr>
        <p:xfrm>
          <a:off x="87923" y="647331"/>
          <a:ext cx="8950569" cy="6319360"/>
        </p:xfrm>
        <a:graphic>
          <a:graphicData uri="http://schemas.openxmlformats.org/drawingml/2006/table">
            <a:tbl>
              <a:tblPr firstRow="1" firstCol="1" bandRow="1"/>
              <a:tblGrid>
                <a:gridCol w="863712">
                  <a:extLst>
                    <a:ext uri="{9D8B030D-6E8A-4147-A177-3AD203B41FA5}">
                      <a16:colId xmlns:a16="http://schemas.microsoft.com/office/drawing/2014/main" val="2622053604"/>
                    </a:ext>
                  </a:extLst>
                </a:gridCol>
                <a:gridCol w="1982304">
                  <a:extLst>
                    <a:ext uri="{9D8B030D-6E8A-4147-A177-3AD203B41FA5}">
                      <a16:colId xmlns:a16="http://schemas.microsoft.com/office/drawing/2014/main" val="146532065"/>
                    </a:ext>
                  </a:extLst>
                </a:gridCol>
                <a:gridCol w="1811105">
                  <a:extLst>
                    <a:ext uri="{9D8B030D-6E8A-4147-A177-3AD203B41FA5}">
                      <a16:colId xmlns:a16="http://schemas.microsoft.com/office/drawing/2014/main" val="310274472"/>
                    </a:ext>
                  </a:extLst>
                </a:gridCol>
                <a:gridCol w="1838138">
                  <a:extLst>
                    <a:ext uri="{9D8B030D-6E8A-4147-A177-3AD203B41FA5}">
                      <a16:colId xmlns:a16="http://schemas.microsoft.com/office/drawing/2014/main" val="2943493267"/>
                    </a:ext>
                  </a:extLst>
                </a:gridCol>
                <a:gridCol w="1735850">
                  <a:extLst>
                    <a:ext uri="{9D8B030D-6E8A-4147-A177-3AD203B41FA5}">
                      <a16:colId xmlns:a16="http://schemas.microsoft.com/office/drawing/2014/main" val="694540959"/>
                    </a:ext>
                  </a:extLst>
                </a:gridCol>
                <a:gridCol w="719460">
                  <a:extLst>
                    <a:ext uri="{9D8B030D-6E8A-4147-A177-3AD203B41FA5}">
                      <a16:colId xmlns:a16="http://schemas.microsoft.com/office/drawing/2014/main" val="2284579656"/>
                    </a:ext>
                  </a:extLst>
                </a:gridCol>
              </a:tblGrid>
              <a:tr h="1601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Этапы работы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Формы работы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Сроки 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782182"/>
                  </a:ext>
                </a:extLst>
              </a:tr>
              <a:tr h="1601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с детьми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педагогами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родителями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Ответственные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725069"/>
                  </a:ext>
                </a:extLst>
              </a:tr>
              <a:tr h="800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1.Постанов-ка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проблемы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Опрос в форме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беседы «Что вы знаете про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ВОВ, ваших прадедушек и прабабушек?»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Индивидуальные беседы     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ознакомлению 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идеей 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Информирование родителей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организации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проекта, привлечение их к сбору информации по ветеранам односельчанам 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 воспитатели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5713767"/>
                  </a:ext>
                </a:extLst>
              </a:tr>
              <a:tr h="6404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2.Подготови-тельный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Сбор материала: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архивные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документы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семейные фото, наглядность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художественная литература по теме 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Изучение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информационной базы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Рекомендации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консультации по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теме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проекта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 воспитатели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794073"/>
                  </a:ext>
                </a:extLst>
              </a:tr>
              <a:tr h="640407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Реализация проекта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Беседы: «Грозный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город воинской славы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начало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цикла бесед-презентаций «Ветераны ВОВ -односельчане»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материалов для оформления стенда чеченских ветеранов- односельчан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Сбор материалов из семейных архивов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 воспитатели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Октябрь-Февраль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269311"/>
                  </a:ext>
                </a:extLst>
              </a:tr>
              <a:tr h="6404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Конструирование:</a:t>
                      </a:r>
                      <a:b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«Оригами» - самолёты, кораблики, пилотки, солдатский треугольник.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Оформление стенда 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Сийлахь-Боккхачу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Даймехкан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т1еман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вайн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юртара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нохчийн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толамхой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Тематическая выставка детских рисунков                         «Т1еман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сурт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 воспитатели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556443"/>
                  </a:ext>
                </a:extLst>
              </a:tr>
              <a:tr h="7867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Экскурсия с воспитанниками в школу к мемориалу «Никто не забыт, ничто не забыто»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Беседа ко Дню Героев Отечества «Наши земляки» 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Обновление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центров по патриотическому воспитанию в группах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Домашнее задание: разучивание стихов о войне на родном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языке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 воспитатели, родители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0335638"/>
                  </a:ext>
                </a:extLst>
              </a:tr>
              <a:tr h="8005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Открытый просмотр ООД на чеченском языке по НПВ «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Сийлахь-Боккхачу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Даймехкан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т1еман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вайн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юртара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нохчийн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толамхой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 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Консультация: «Актуальность нравственно-патриотического воспитания дошкольников»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Рассказ детям о героических подвигах их прадедушек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ВОВ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воспитатель, социальный педагог                          З.С.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Бачарова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Январь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532645"/>
                  </a:ext>
                </a:extLst>
              </a:tr>
              <a:tr h="480306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Утренник «День защитников Отечества»</a:t>
                      </a: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Оформление выставки детских поделок «Мой папа – защитник Отечества!»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Совместное изготовление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поделок на военную тематику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воспитатель, воспитатели, родители</a:t>
                      </a: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 </a:t>
                      </a: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772934"/>
                  </a:ext>
                </a:extLst>
              </a:tr>
              <a:tr h="11011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4.Заключи-тельный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(презентация проекта)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Перспективы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альнейшего развития проекта.</a:t>
                      </a:r>
                      <a:b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сегодняшний день реализация проекта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продолжается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так как была запланирована на весь 2024-2025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год.   По завершении работы над проектом, как результат и одновременно продукт проекта планируется 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выпустить фотоальбом памяти «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Сийлахь-Боккхачу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Даймехкан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т1еман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вайн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йуртара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толамхой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а также представить п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резентацию по итогам проекта.              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470991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382715" y="206177"/>
            <a:ext cx="4976447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8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Этапы реализации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6719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7539" y="527538"/>
            <a:ext cx="815046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Реализация проекта:</a:t>
            </a:r>
          </a:p>
          <a:p>
            <a:pPr algn="ctr"/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Реализация данного проекта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осуществляется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через цикл познавательной   деятельности с детьми, взаимодействие с родителями и педагогами, оформление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патриотического уголка группы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издание информационно-методического материала.</a:t>
            </a:r>
            <a:endParaRPr lang="ru-RU" sz="2400" b="1" dirty="0"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ru-RU" sz="2400" b="1" i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раскрывает задачи и содержание работы по ознакомлению дошкольников с </a:t>
            </a:r>
            <a:r>
              <a:rPr lang="ru-RU" sz="24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чеченскими ветеранами ВОВ с </a:t>
            </a:r>
            <a:r>
              <a:rPr lang="ru-RU" sz="2400" b="1" i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учетом возрастных особенностей детей от 5-6 лет.</a:t>
            </a:r>
            <a:endParaRPr lang="ru-RU" sz="2400" b="1" dirty="0"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 проекте представлены такие виды детской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деятельности,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как: игровая, двигательная, коммуникативная, практическая, познавательно-исследовательская.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252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9377" y="140678"/>
            <a:ext cx="7482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Работа с воспитанниками.                                       Беседа: «Грозный – город 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воинской славы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».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7"/>
          <a:stretch/>
        </p:blipFill>
        <p:spPr>
          <a:xfrm rot="10800000">
            <a:off x="408841" y="2931470"/>
            <a:ext cx="3912578" cy="2774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5" r="15379"/>
          <a:stretch/>
        </p:blipFill>
        <p:spPr>
          <a:xfrm>
            <a:off x="4730259" y="1729703"/>
            <a:ext cx="4062050" cy="2709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32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92469" y="246187"/>
            <a:ext cx="7288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Беседа из цикла:                                                 «Ветераны ВОВ – наши односельчане».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chemeClr val="accent2"/>
              </a:solidFill>
              <a:effectLst/>
              <a:uLnTx/>
              <a:uFillTx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/>
          <a:stretch/>
        </p:blipFill>
        <p:spPr>
          <a:xfrm>
            <a:off x="298938" y="1807016"/>
            <a:ext cx="4457700" cy="2980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9" r="2542"/>
          <a:stretch/>
        </p:blipFill>
        <p:spPr>
          <a:xfrm>
            <a:off x="5037992" y="3321171"/>
            <a:ext cx="3886200" cy="2480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47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97977" y="114301"/>
            <a:ext cx="7104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Беседа </a:t>
            </a:r>
            <a:r>
              <a:rPr lang="ru-RU" sz="36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из цикла:                                                 «Ветераны ВОВ – наши односельчане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».</a:t>
            </a:r>
            <a:endParaRPr lang="ru-RU" kern="0" dirty="0">
              <a:ln>
                <a:solidFill>
                  <a:prstClr val="black"/>
                </a:solidFill>
              </a:ln>
              <a:solidFill>
                <a:srgbClr val="ED7D3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20964"/>
          <a:stretch/>
        </p:blipFill>
        <p:spPr>
          <a:xfrm>
            <a:off x="492369" y="1509041"/>
            <a:ext cx="4330214" cy="2711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t="18459"/>
          <a:stretch/>
        </p:blipFill>
        <p:spPr>
          <a:xfrm>
            <a:off x="5301761" y="1698123"/>
            <a:ext cx="3437792" cy="2422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34113" r="21863"/>
          <a:stretch/>
        </p:blipFill>
        <p:spPr>
          <a:xfrm>
            <a:off x="3556488" y="4548656"/>
            <a:ext cx="3068515" cy="1980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1308" y="105508"/>
            <a:ext cx="80361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Конструирование:                                                 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«Оригами - самолёты, кораблики, пилотки, солдатский треугольник».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 r="5411" b="22520"/>
          <a:stretch/>
        </p:blipFill>
        <p:spPr>
          <a:xfrm>
            <a:off x="3824655" y="1983957"/>
            <a:ext cx="5108330" cy="2966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b="5900"/>
          <a:stretch/>
        </p:blipFill>
        <p:spPr>
          <a:xfrm>
            <a:off x="224735" y="3248289"/>
            <a:ext cx="3375186" cy="2265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4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480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5148" y="96715"/>
            <a:ext cx="8082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Конструирование:                                                 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«Оригами - самолёты, кораблики, пилотки, солдатский треугольник».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4"/>
          <a:stretch/>
        </p:blipFill>
        <p:spPr>
          <a:xfrm>
            <a:off x="945171" y="4417836"/>
            <a:ext cx="5961782" cy="2211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19016"/>
          <a:stretch/>
        </p:blipFill>
        <p:spPr>
          <a:xfrm>
            <a:off x="5213838" y="1769141"/>
            <a:ext cx="3543300" cy="2410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t="12882" r="-1" b="16387"/>
          <a:stretch/>
        </p:blipFill>
        <p:spPr>
          <a:xfrm>
            <a:off x="298938" y="1788075"/>
            <a:ext cx="4506389" cy="2381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301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18947" y="114300"/>
            <a:ext cx="64623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Экскурсия в школу к мемориалу: 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«Никто не забыт, ничто не забыто!».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2" r="3514" b="8209"/>
          <a:stretch/>
        </p:blipFill>
        <p:spPr>
          <a:xfrm>
            <a:off x="334107" y="1384851"/>
            <a:ext cx="4589585" cy="3172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/>
          <a:stretch/>
        </p:blipFill>
        <p:spPr>
          <a:xfrm>
            <a:off x="5169878" y="2900571"/>
            <a:ext cx="3724362" cy="2884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0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20" y="0"/>
            <a:ext cx="921412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3091" y="378069"/>
            <a:ext cx="8932985" cy="5445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Аннотация проекта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В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рамках реализации годовой задачи по нравственно-патриотическому воспитанию возникла идея создания проекта с привлечением всех участников образовательного процесса, а также 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перед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празднованием юбилейной даты 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– 80-летия 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со дня победы 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                             в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Великой Отечественной войне. Примечательно и то, что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Президентом Российской Федерации В.В. Путиным 2025 год объявлен «Годом защитника Отечества». Это решение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имеет особую значимость в преддверии празднования 80-летия 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Великой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П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обеды 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над фашизмом. Год защитника Отечества станет не просто календарной датой, а послужит символом национального единства и патриотизма, выражением глубокой признательности тем, кто защищал и продолжает защищать суверенитет и безопасность нашей  страны. 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19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П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роект направлен на сохранение преемственности поколений, семейных ценностей, исторической памяти, привлечение внимания 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общественности к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участию чеченского народа в Великой Отечественной войне (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ВОВ) и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формирование начал патриотизма 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              у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дошкольников. Идеей для проекта также послужило привлечение родителей к участию 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      в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создании 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фотоальбома «</a:t>
            </a:r>
            <a:r>
              <a:rPr lang="ru-RU" sz="20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т1еман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йуртара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толамхой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 фотографиями чеченских  ветеранов ВОВ, односельчан, 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указанием их подвигов и полученных наград.</a:t>
            </a:r>
            <a:endParaRPr lang="ru-RU" sz="20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25515" y="105508"/>
            <a:ext cx="6655777" cy="1165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Экскурсия в школу к мемориалу: 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«Никто не забыт, ничто не забыто!».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9"/>
          <a:stretch/>
        </p:blipFill>
        <p:spPr>
          <a:xfrm>
            <a:off x="4749312" y="1736543"/>
            <a:ext cx="4155043" cy="2888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r="5579"/>
          <a:stretch/>
        </p:blipFill>
        <p:spPr>
          <a:xfrm>
            <a:off x="182316" y="1628872"/>
            <a:ext cx="4327351" cy="3626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51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81555" y="158262"/>
            <a:ext cx="66997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Беседа ко Дню Героев Отечества:                   «Наши земляки».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2"/>
          <a:stretch/>
        </p:blipFill>
        <p:spPr>
          <a:xfrm>
            <a:off x="2101361" y="4222612"/>
            <a:ext cx="4923691" cy="2390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t="23343" r="4184"/>
          <a:stretch/>
        </p:blipFill>
        <p:spPr>
          <a:xfrm>
            <a:off x="5289732" y="1295624"/>
            <a:ext cx="3388276" cy="2625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23395" r="2323"/>
          <a:stretch/>
        </p:blipFill>
        <p:spPr>
          <a:xfrm>
            <a:off x="501160" y="1227257"/>
            <a:ext cx="4141178" cy="2773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72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37491" y="105508"/>
            <a:ext cx="80889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Открытый просмотр ООД по НПВ на родном языке «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Сийлахь-Боккхачу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Даймехкан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т1еман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вайн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йуртара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нохчийн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толамхой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».</a:t>
            </a:r>
            <a:endParaRPr kumimoji="0" lang="ru-RU" sz="2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r="7766"/>
          <a:stretch/>
        </p:blipFill>
        <p:spPr>
          <a:xfrm>
            <a:off x="369278" y="1432449"/>
            <a:ext cx="3862634" cy="2904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r="6371"/>
          <a:stretch/>
        </p:blipFill>
        <p:spPr>
          <a:xfrm>
            <a:off x="465991" y="4538028"/>
            <a:ext cx="2800335" cy="2110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/>
          <a:stretch/>
        </p:blipFill>
        <p:spPr>
          <a:xfrm>
            <a:off x="3859822" y="4553835"/>
            <a:ext cx="2709336" cy="2094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1" y="1440048"/>
            <a:ext cx="3851853" cy="2888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55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37491" y="105508"/>
            <a:ext cx="80889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Открытый просмотр ООД по НПВ на родном языке «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Сийлахь-Боккхачу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Даймехкан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т1еман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вайн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йуртара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нохчийн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толамхой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».</a:t>
            </a:r>
            <a:endParaRPr kumimoji="0" lang="ru-RU" sz="2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11" y="1484878"/>
            <a:ext cx="3857257" cy="2701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9437"/>
          <a:stretch/>
        </p:blipFill>
        <p:spPr>
          <a:xfrm>
            <a:off x="4750411" y="4501135"/>
            <a:ext cx="2831123" cy="2042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1484878"/>
            <a:ext cx="3844802" cy="5126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244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56238" y="61546"/>
            <a:ext cx="7499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В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ыставка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детских  поделок:                        «Мой папа – защитник Отечества!»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4" t="28590" r="6025" b="23846"/>
          <a:stretch/>
        </p:blipFill>
        <p:spPr>
          <a:xfrm>
            <a:off x="830870" y="1266349"/>
            <a:ext cx="2879483" cy="3261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57821" r="50256" b="7436"/>
          <a:stretch/>
        </p:blipFill>
        <p:spPr>
          <a:xfrm>
            <a:off x="5174272" y="4029880"/>
            <a:ext cx="3046536" cy="2268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3"/>
          <a:stretch/>
        </p:blipFill>
        <p:spPr>
          <a:xfrm>
            <a:off x="1178170" y="4759390"/>
            <a:ext cx="3464168" cy="1867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19" y="1299184"/>
            <a:ext cx="4055573" cy="2416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39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28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02423" y="114300"/>
            <a:ext cx="6453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Утренник :                                                «День защитника Отечества».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7"/>
          <a:stretch/>
        </p:blipFill>
        <p:spPr>
          <a:xfrm>
            <a:off x="438466" y="1472872"/>
            <a:ext cx="3979006" cy="2236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20" y="1455683"/>
            <a:ext cx="3995618" cy="2247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" y="4037507"/>
            <a:ext cx="3279378" cy="2459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r="5041"/>
          <a:stretch/>
        </p:blipFill>
        <p:spPr>
          <a:xfrm>
            <a:off x="5187462" y="3991233"/>
            <a:ext cx="2057400" cy="2505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17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38653" y="158262"/>
            <a:ext cx="6717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Утренник :                                                «День защитника Отечества».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45" y="1601706"/>
            <a:ext cx="2677628" cy="3570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01" y="1522166"/>
            <a:ext cx="2635437" cy="3513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83" y="2671085"/>
            <a:ext cx="2493952" cy="3325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2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1985" y="61546"/>
            <a:ext cx="774602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Работа с педагогами.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Оформление стенда: 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«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Сийлахь-Боккхачу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Даймехкан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 т1еман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вайн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йуртара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нохчийн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толамхой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».</a:t>
            </a:r>
            <a:endParaRPr kumimoji="0" lang="ru-RU" sz="2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1710" r="23173" b="10341"/>
          <a:stretch/>
        </p:blipFill>
        <p:spPr>
          <a:xfrm>
            <a:off x="1195754" y="1530017"/>
            <a:ext cx="6976695" cy="508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66092" y="105509"/>
            <a:ext cx="7376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Обновление</a:t>
            </a:r>
            <a:r>
              <a:rPr kumimoji="0" lang="ru-RU" sz="3600" b="1" i="0" u="none" strike="noStrike" kern="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центров по патриотическому воспитанию в группах.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841" r="7158"/>
          <a:stretch/>
        </p:blipFill>
        <p:spPr>
          <a:xfrm>
            <a:off x="387236" y="2452697"/>
            <a:ext cx="3831067" cy="3232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39" y="1629661"/>
            <a:ext cx="4151599" cy="3113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22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71600" y="105508"/>
            <a:ext cx="73855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Консультация:                                                         «Актуальность нравственно-патриотического воспитания дошкольников».</a:t>
            </a:r>
            <a:endParaRPr kumimoji="0" lang="ru-RU" sz="2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4" r="3006"/>
          <a:stretch/>
        </p:blipFill>
        <p:spPr>
          <a:xfrm>
            <a:off x="668215" y="1698572"/>
            <a:ext cx="3847185" cy="2530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t="17043" b="14385"/>
          <a:stretch/>
        </p:blipFill>
        <p:spPr>
          <a:xfrm>
            <a:off x="1056449" y="4594119"/>
            <a:ext cx="3070715" cy="1899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6" r="16806" b="12589"/>
          <a:stretch/>
        </p:blipFill>
        <p:spPr>
          <a:xfrm>
            <a:off x="5385287" y="4594119"/>
            <a:ext cx="1751868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15" y="1681643"/>
            <a:ext cx="3692495" cy="2512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95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4446" y="404447"/>
            <a:ext cx="8423031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Инновационность </a:t>
            </a:r>
            <a:r>
              <a:rPr lang="ru-RU" sz="28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проекта</a:t>
            </a:r>
          </a:p>
          <a:p>
            <a:pPr algn="just"/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     </a:t>
            </a:r>
          </a:p>
          <a:p>
            <a:pPr algn="just"/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Необходимостью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разработки и внедрения данного проекта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также послужило создание инновационной модели образовательного пространства.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Ценность инновационного характера проекта состоит в том, что он направлен на сохранение позитивных достижений детского сада, внедрение современных педагогических технологий,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           в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том числе информационно-коммуникационных, обеспечение личностно – ориентированной модели организации педагогического процесса, позволяющий ребёнку успешно адаптироваться и удачно реализовать себя в современном социуме, развитие его социальных компетенций в условиях интеграции семьи и детского сада. Вместе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      с тем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 создание условий для расширения и систематизации представлений детей о значении победы в ВОВ, знакомства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                        с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героическим подвигом чеченского народа в ВОВ через различные виды деятельности. </a:t>
            </a:r>
            <a:b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53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56238" y="61546"/>
            <a:ext cx="7499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Оформление выставки детских  поделок:                        «Мой папа – защитник Отечества!»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4185" r="50385" b="50385"/>
          <a:stretch/>
        </p:blipFill>
        <p:spPr>
          <a:xfrm>
            <a:off x="6645567" y="4465477"/>
            <a:ext cx="2271239" cy="1678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2" y="1946268"/>
            <a:ext cx="3063941" cy="4085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727" y="1508061"/>
            <a:ext cx="2772108" cy="36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99" y="1231566"/>
            <a:ext cx="2184886" cy="2913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54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8215" y="122050"/>
            <a:ext cx="84757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Работа с родителями.                                              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Консультация:</a:t>
            </a:r>
            <a:r>
              <a:rPr kumimoji="0" lang="ru-RU" sz="3200" b="1" i="0" u="none" strike="noStrike" kern="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 «Как  </a:t>
            </a:r>
            <a:r>
              <a:rPr kumimoji="0" lang="ru-RU" sz="3200" b="1" i="0" u="none" strike="noStrike" kern="0" cap="none" spc="0" normalizeH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ра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ссказать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ребенку о ВОВ?».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r="244"/>
          <a:stretch/>
        </p:blipFill>
        <p:spPr>
          <a:xfrm>
            <a:off x="197827" y="1659354"/>
            <a:ext cx="2698183" cy="3661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9"/>
          <a:stretch/>
        </p:blipFill>
        <p:spPr>
          <a:xfrm>
            <a:off x="6499187" y="1587666"/>
            <a:ext cx="2414540" cy="3797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t="8259" b="4589"/>
          <a:stretch/>
        </p:blipFill>
        <p:spPr>
          <a:xfrm>
            <a:off x="3093837" y="1847025"/>
            <a:ext cx="3175078" cy="3261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06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1115" y="395654"/>
            <a:ext cx="7746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Сбор материалов из семейных архивов.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>
          <a:xfrm>
            <a:off x="756139" y="1356638"/>
            <a:ext cx="3411415" cy="4869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/>
        </p:blipFill>
        <p:spPr>
          <a:xfrm>
            <a:off x="4994030" y="1332805"/>
            <a:ext cx="3323493" cy="4777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9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1115" y="395654"/>
            <a:ext cx="7746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Сбор материалов из семейных архивов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11874"/>
          <a:stretch/>
        </p:blipFill>
        <p:spPr>
          <a:xfrm>
            <a:off x="4818185" y="1602048"/>
            <a:ext cx="3588656" cy="4649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" y="1569517"/>
            <a:ext cx="3560885" cy="4747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198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1115" y="395654"/>
            <a:ext cx="7746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Совместная выставка детских рисунков:                       «Т1еман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сурт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».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7" y="1835210"/>
            <a:ext cx="5806640" cy="3827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84" y="2241352"/>
            <a:ext cx="2277208" cy="2277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17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8215" y="123092"/>
            <a:ext cx="79130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Совместное изготовление поделок                                        на военную тематику.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28643" b="18646"/>
          <a:stretch/>
        </p:blipFill>
        <p:spPr>
          <a:xfrm>
            <a:off x="6012341" y="4085663"/>
            <a:ext cx="2637692" cy="2136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5"/>
          <a:stretch/>
        </p:blipFill>
        <p:spPr>
          <a:xfrm>
            <a:off x="6012341" y="1182600"/>
            <a:ext cx="2568951" cy="2686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7" y="1569517"/>
            <a:ext cx="5166324" cy="3927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881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36431" y="316523"/>
            <a:ext cx="7447083" cy="1262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Выводы </a:t>
            </a:r>
            <a:r>
              <a:rPr lang="ru-RU" sz="28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(промежуточные) 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по результатам                  проекта.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485" y="1200186"/>
            <a:ext cx="846699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ходе реализации проекта была удовлетворена потребность детей в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представлении о национальных героях, чеченцев – ветеранов ВОВ, уроженцев села. Безусловно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знакомство с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каждым героем стало для детей неким стимулом. Это позволило детям не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просто повысить интерес детей к событиям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ВОВ, к людям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защищавшим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нашу малую и большую Родину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много лет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назад,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 и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способствовало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формированию основ нравственно-патриотической позиции у дошкольников, которая затем ляжет в основу личности взрослого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человека, как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гражданина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-истинного патриота своей страны. У детей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появилось чувство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осознанной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гордости за свой 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народ и понимание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того, что  Чеченская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республика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является их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малой Родиной и неотъемлемой частью великой и необъятной страны под названием «Россия».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Произошло это благодаря разнообразным формам работы с детьми и родителями, а также тесному взаимодействию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педагогов.</a:t>
            </a: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Перспективы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дальнейшего развития проекта.</a:t>
            </a:r>
            <a:b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На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сегодняшний день проект еще не завершен, так как реализация его была запланирована на весь 2024-2025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учебный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год.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перспективе планируются провести следующие мероприятия: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масштабное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мероприятие,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приуроченное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 80-летию Великой Победы в ВОВ, акция «Георгиевская лента», «Бессмертный полк», экскурсия с детьми в г. Гудермес для возложения цветов к памятнику неизвестного солдата. Будет продолжен цикл бесед-презентаций для детей «Ветераны ВОВ-наши односельчане». Как результат и одновременно продукт проекта планируется выпустить фотоальбом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памяти под названием «</a:t>
            </a:r>
            <a:r>
              <a:rPr lang="ru-RU" sz="16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Сийлахь-Боккхачу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Даймехкан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т1еман </a:t>
            </a:r>
            <a:r>
              <a:rPr lang="ru-RU" sz="16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йуртара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толамхой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», </a:t>
            </a: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 также представить презентацию по итогам проекта. </a:t>
            </a:r>
            <a:endParaRPr lang="ru-RU" sz="1600" b="1" dirty="0">
              <a:solidFill>
                <a:prstClr val="black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32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1115" y="395654"/>
            <a:ext cx="7746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Список использованной литературы: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7538" y="1424734"/>
            <a:ext cx="815047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Ветохина А.Я., Дмитренко З.С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Нравственно-патриотическое воспитание детей дошкольного возраста. Планирование и конспекты занятий / А.Я Ветохина, 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З.С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Дмитренко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– Санкт-Петербург. Детство – Пресс, 2013. –192 с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 НОХЧИЙН ХАЛКЪАН ТУРПАЛХОЙ (</a:t>
            </a:r>
            <a:r>
              <a:rPr lang="ru-RU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Школазхошца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да1йахьа </a:t>
            </a:r>
            <a:r>
              <a:rPr lang="ru-RU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лерина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йолчу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занятийн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конспекташ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)   </a:t>
            </a:r>
            <a:r>
              <a:rPr lang="ru-RU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Абдрахманова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Ж.М. </a:t>
            </a:r>
            <a:r>
              <a:rPr lang="ru-RU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Джунаидов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С.</a:t>
            </a:r>
            <a:r>
              <a:rPr lang="en-US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C. 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АО «ИПК «Грозненский рабочий» 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2022;</a:t>
            </a:r>
            <a:endParaRPr lang="ru-RU" b="1" dirty="0">
              <a:solidFill>
                <a:srgbClr val="0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Наглядно-дидактическое пособие «День Победы», Москва, МОЗАЙКА-СИНТЕЗ, 2010;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Интернет-ресурсы.</a:t>
            </a:r>
            <a:endParaRPr lang="ru-RU" b="1" dirty="0"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80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9862" y="131884"/>
            <a:ext cx="72272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kumimoji="0" lang="ru-RU" sz="66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" y="1424734"/>
            <a:ext cx="3591658" cy="4788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82" y="1402962"/>
            <a:ext cx="3534508" cy="4712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6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0485" y="378069"/>
            <a:ext cx="8361484" cy="621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Актуальность </a:t>
            </a:r>
            <a:r>
              <a:rPr kumimoji="0" lang="ru-RU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(обоснованность темы)</a:t>
            </a:r>
          </a:p>
          <a:p>
            <a:pPr lvl="0" algn="just" defTabSz="457200">
              <a:spcBef>
                <a:spcPts val="1000"/>
              </a:spcBef>
              <a:spcAft>
                <a:spcPts val="1200"/>
              </a:spcAft>
              <a:buClr>
                <a:srgbClr val="90C226"/>
              </a:buClr>
              <a:buSzPct val="80000"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 современном обществе проблема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нравственно–патриотического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воспитания детей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дошкольного возраста становится все более актуальной.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Приобщение детей к историческим культурным ценностям дает возможность достойно воспитать подрастающее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поколение.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равственно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-патриотическое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воспитание было и остается приоритетным направлением в воспитании и обучении детей дошкольного возраста. Важность данного направления актуализировано в ФОП ДО и  ФГОС ДО,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в соответствии с которым, воспитание и обучение дошкольников прежде всего направлено на привитие дошкольниками нравственных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ценностей</a:t>
            </a:r>
            <a:r>
              <a:rPr lang="ru-RU" sz="16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В Единой Концепции духовно-нравственного воспитания и развития подрастающего поколения Чеченской Республики и в программе духовно-нравственного развития дошкольников «Сан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къоман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хазна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» (Ж.М.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Абдрахмановой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, С.С.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Джунаидова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) также определены ценностные ориентиры и механизмы их привития. Поэтому, в детском саду в системе ведется целенаправленная работа с детьми в данном направлении, используя при этом новые, более эффективные формы и методы работы.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такой воспитательной работы у детей формируются элементы гражданственности, патриотизма, базовые  ценности. Нельзя быть патриотом, не чувствуя личной связи со своей Родиной, не зная, как любили, берегли и защищали ее наши предки, наши отцы и деды.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Тема Великой Отечественной войны остается чрезвычайно актуальной в современном обществе и способствует объединению, сплочению нашего народа. Именно поэтому мы сочли необходимым осветить для детей подвиги чеченского народа в годы Великой Отечественной Войны через призму истории своих семей</a:t>
            </a:r>
            <a:r>
              <a:rPr lang="ru-RU" sz="16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Таким </a:t>
            </a:r>
            <a:r>
              <a:rPr lang="ru-RU" sz="16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образом, актуальность данной проблемы обусловлена необходимостью освоения дошкольниками нравственно-патриотических норм, моральных ценностей. Несомненно, более глубокое ознакомление дошкольников с национальными героями - ветеранами ВОВ способствует привитию любви к родному краю, укреплению связи между поколениями, закладывает фундамент формирования ребенка как личности. 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Monotype Corsiva" panose="03010101010201010101" pitchFamily="66" charset="0"/>
            </a:endParaRPr>
          </a:p>
          <a:p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проекта</a:t>
            </a:r>
            <a:r>
              <a:rPr lang="ru-RU" sz="26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600" b="1" dirty="0" smtClean="0">
                <a:latin typeface="Monotype Corsiva" panose="03010101010201010101" pitchFamily="66" charset="0"/>
              </a:rPr>
              <a:t>старший </a:t>
            </a:r>
            <a:r>
              <a:rPr lang="ru-RU" sz="2600" b="1" dirty="0">
                <a:latin typeface="Monotype Corsiva" panose="03010101010201010101" pitchFamily="66" charset="0"/>
              </a:rPr>
              <a:t>воспитатель </a:t>
            </a:r>
            <a:r>
              <a:rPr lang="ru-RU" sz="2600" b="1" dirty="0" err="1">
                <a:latin typeface="Monotype Corsiva" panose="03010101010201010101" pitchFamily="66" charset="0"/>
              </a:rPr>
              <a:t>Висимбаева</a:t>
            </a:r>
            <a:r>
              <a:rPr lang="ru-RU" sz="2600" b="1" dirty="0">
                <a:latin typeface="Monotype Corsiva" panose="03010101010201010101" pitchFamily="66" charset="0"/>
              </a:rPr>
              <a:t> Милана </a:t>
            </a:r>
            <a:r>
              <a:rPr lang="ru-RU" sz="2600" b="1" dirty="0" err="1">
                <a:latin typeface="Monotype Corsiva" panose="03010101010201010101" pitchFamily="66" charset="0"/>
              </a:rPr>
              <a:t>Мусаиповна</a:t>
            </a:r>
            <a:endParaRPr lang="ru-RU" sz="2600" b="1" dirty="0">
              <a:latin typeface="Monotype Corsiva" panose="03010101010201010101" pitchFamily="66" charset="0"/>
            </a:endParaRPr>
          </a:p>
          <a:p>
            <a:r>
              <a:rPr lang="ru-RU" sz="2600" b="1" dirty="0" smtClean="0">
                <a:latin typeface="Monotype Corsiva" panose="03010101010201010101" pitchFamily="66" charset="0"/>
              </a:rPr>
              <a:t> </a:t>
            </a:r>
            <a:r>
              <a:rPr lang="ru-RU" sz="26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Возрастная группа: </a:t>
            </a:r>
            <a:r>
              <a:rPr lang="ru-RU" sz="2600" b="1" dirty="0" smtClean="0">
                <a:latin typeface="Monotype Corsiva" panose="03010101010201010101" pitchFamily="66" charset="0"/>
              </a:rPr>
              <a:t>старшего </a:t>
            </a:r>
            <a:r>
              <a:rPr lang="ru-RU" sz="2600" b="1" dirty="0">
                <a:latin typeface="Monotype Corsiva" panose="03010101010201010101" pitchFamily="66" charset="0"/>
              </a:rPr>
              <a:t>дошкольного </a:t>
            </a:r>
            <a:r>
              <a:rPr lang="ru-RU" sz="2600" b="1" dirty="0" smtClean="0">
                <a:latin typeface="Monotype Corsiva" panose="03010101010201010101" pitchFamily="66" charset="0"/>
              </a:rPr>
              <a:t>возраста (5-6 лет).</a:t>
            </a:r>
          </a:p>
          <a:p>
            <a:r>
              <a:rPr lang="ru-RU" sz="2600" b="1" dirty="0" smtClean="0">
                <a:latin typeface="Monotype Corsiva" panose="03010101010201010101" pitchFamily="66" charset="0"/>
              </a:rPr>
              <a:t> </a:t>
            </a:r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</a:t>
            </a:r>
            <a:r>
              <a:rPr lang="ru-RU" sz="26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600" b="1" dirty="0" smtClean="0">
                <a:latin typeface="Monotype Corsiva" panose="03010101010201010101" pitchFamily="66" charset="0"/>
              </a:rPr>
              <a:t>информационный</a:t>
            </a:r>
            <a:r>
              <a:rPr lang="ru-RU" sz="2600" b="1" dirty="0">
                <a:latin typeface="Monotype Corsiva" panose="03010101010201010101" pitchFamily="66" charset="0"/>
              </a:rPr>
              <a:t>, познавательно-исследовательский, практико-ориентированный.</a:t>
            </a:r>
          </a:p>
          <a:p>
            <a:r>
              <a:rPr lang="ru-RU" sz="2600" b="1" dirty="0" smtClean="0">
                <a:latin typeface="Monotype Corsiva" panose="03010101010201010101" pitchFamily="66" charset="0"/>
              </a:rPr>
              <a:t> </a:t>
            </a:r>
            <a:r>
              <a:rPr lang="ru-RU" sz="26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проекта:</a:t>
            </a:r>
            <a:r>
              <a:rPr lang="ru-RU" sz="2600" b="1" dirty="0" smtClean="0">
                <a:latin typeface="Monotype Corsiva" panose="03010101010201010101" pitchFamily="66" charset="0"/>
              </a:rPr>
              <a:t> </a:t>
            </a:r>
            <a:r>
              <a:rPr lang="ru-RU" sz="2600" b="1" dirty="0">
                <a:latin typeface="Monotype Corsiva" panose="03010101010201010101" pitchFamily="66" charset="0"/>
              </a:rPr>
              <a:t>составу  участников и  их  объединению:                            </a:t>
            </a:r>
          </a:p>
          <a:p>
            <a:r>
              <a:rPr lang="ru-RU" sz="2600" b="1" dirty="0">
                <a:latin typeface="Monotype Corsiva" panose="03010101010201010101" pitchFamily="66" charset="0"/>
              </a:rPr>
              <a:t>- партнерский;</a:t>
            </a:r>
          </a:p>
          <a:p>
            <a:r>
              <a:rPr lang="ru-RU" sz="2600" b="1" dirty="0">
                <a:latin typeface="Monotype Corsiva" panose="03010101010201010101" pitchFamily="66" charset="0"/>
              </a:rPr>
              <a:t>- с  привлечением  родителей;</a:t>
            </a:r>
          </a:p>
          <a:p>
            <a:r>
              <a:rPr lang="ru-RU" sz="2600" b="1" dirty="0">
                <a:latin typeface="Monotype Corsiva" panose="03010101010201010101" pitchFamily="66" charset="0"/>
              </a:rPr>
              <a:t>- фронтальный.</a:t>
            </a:r>
          </a:p>
          <a:p>
            <a:r>
              <a:rPr lang="ru-RU" sz="2600" b="1" dirty="0" smtClean="0">
                <a:latin typeface="Monotype Corsiva" panose="03010101010201010101" pitchFamily="66" charset="0"/>
              </a:rPr>
              <a:t> </a:t>
            </a:r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 проекта:</a:t>
            </a:r>
            <a:r>
              <a:rPr lang="ru-RU" sz="2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Monotype Corsiva" panose="03010101010201010101" pitchFamily="66" charset="0"/>
              </a:rPr>
              <a:t>долгосрочный</a:t>
            </a:r>
            <a:r>
              <a:rPr lang="ru-RU" sz="2600" b="1" dirty="0">
                <a:latin typeface="Monotype Corsiva" panose="03010101010201010101" pitchFamily="66" charset="0"/>
              </a:rPr>
              <a:t>.</a:t>
            </a:r>
          </a:p>
          <a:p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Сроки </a:t>
            </a:r>
            <a:r>
              <a:rPr lang="ru-RU" sz="26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реализации проекта: </a:t>
            </a:r>
            <a:r>
              <a:rPr lang="ru-RU" sz="2600" b="1" dirty="0" smtClean="0">
                <a:latin typeface="Monotype Corsiva" panose="03010101010201010101" pitchFamily="66" charset="0"/>
              </a:rPr>
              <a:t>сентябрь </a:t>
            </a:r>
            <a:r>
              <a:rPr lang="ru-RU" sz="2600" b="1" dirty="0">
                <a:latin typeface="Monotype Corsiva" panose="03010101010201010101" pitchFamily="66" charset="0"/>
              </a:rPr>
              <a:t>2024 г.- май 2025 г.</a:t>
            </a:r>
          </a:p>
          <a:p>
            <a:r>
              <a:rPr lang="ru-RU" sz="2600" b="1" dirty="0" smtClean="0">
                <a:latin typeface="Monotype Corsiva" panose="03010101010201010101" pitchFamily="66" charset="0"/>
              </a:rPr>
              <a:t> </a:t>
            </a:r>
            <a:r>
              <a:rPr lang="ru-RU" sz="26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2600" b="1" dirty="0" smtClean="0">
                <a:latin typeface="Monotype Corsiva" panose="03010101010201010101" pitchFamily="66" charset="0"/>
              </a:rPr>
              <a:t>воспитанники</a:t>
            </a:r>
            <a:r>
              <a:rPr lang="ru-RU" sz="2600" b="1" dirty="0">
                <a:latin typeface="Monotype Corsiva" panose="03010101010201010101" pitchFamily="66" charset="0"/>
              </a:rPr>
              <a:t>, родители, педагоги.</a:t>
            </a:r>
          </a:p>
          <a:p>
            <a:r>
              <a:rPr lang="ru-RU" sz="26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Партнеры проекта: </a:t>
            </a:r>
            <a:r>
              <a:rPr lang="ru-RU" sz="2600" dirty="0" smtClean="0">
                <a:ln>
                  <a:solidFill>
                    <a:prstClr val="black"/>
                  </a:solidFill>
                </a:ln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МБОУ «Комсомольская СОШ».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30799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8069" y="492369"/>
            <a:ext cx="836148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</a:rPr>
              <a:t>      Проблема</a:t>
            </a:r>
            <a:endParaRPr lang="ru-RU" sz="2200" b="1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Monotype Corsiva" panose="03010101010201010101" pitchFamily="66" charset="0"/>
            </a:endParaRPr>
          </a:p>
          <a:p>
            <a:pPr marL="88900" marR="561340" lvl="0" indent="0" algn="ctr">
              <a:buNone/>
            </a:pP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    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Дети 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дошкольного возраста плохо ориентируются в истории нашей страны: большой и малой Родины. У них поверхностное представление о Великой Отечественной войне. Не сформированы такие понятия, как «ветераны», «оборона», «захватчики».  Дети в основном не имеют представлений о причинах возникновения праздника Великой Победы.</a:t>
            </a:r>
          </a:p>
          <a:p>
            <a:pPr marL="88900" marR="561340" indent="0" algn="ctr">
              <a:buNone/>
            </a:pP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В свою очередь, родители также уделяют недостаточное внимание вопросам нравственно-патриотического воспитания в семье. 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 </a:t>
            </a:r>
            <a:endParaRPr lang="ru-RU" sz="2200" b="1" dirty="0" smtClean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marL="88900" marR="561340" indent="0" algn="ctr">
              <a:buNone/>
            </a:pP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             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</a:rPr>
              <a:t>Гипотеза</a:t>
            </a:r>
          </a:p>
          <a:p>
            <a:pPr marL="88900" marR="7620" indent="0" algn="ctr">
              <a:buNone/>
            </a:pP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    Если патриотическое воспитание ребенка начинать уже в дошкольном возрасте через цикл мероприятий и экскурсий, комплексных занятий и праздников с участием родственников ветеранов войны и родителей, то это поможет нынешнему поколению по-новому посмотреть на мир вокруг, на своих прадедушек и прабабушек, поможет пробудить уважительное и достойное отношение к этим людям.</a:t>
            </a:r>
          </a:p>
          <a:p>
            <a:pPr marL="88900" marR="561340" indent="0" algn="just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75071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37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6349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Цель и задачи проекта</a:t>
            </a:r>
          </a:p>
          <a:p>
            <a:pPr lvl="0" algn="just">
              <a:spcBef>
                <a:spcPts val="1000"/>
              </a:spcBef>
              <a:spcAft>
                <a:spcPts val="800"/>
              </a:spcAft>
            </a:pPr>
            <a:r>
              <a:rPr lang="ru-RU" sz="23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</a:t>
            </a:r>
            <a:r>
              <a:rPr lang="ru-RU" sz="23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Цель</a:t>
            </a:r>
            <a:r>
              <a:rPr lang="ru-RU" sz="23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 </a:t>
            </a:r>
            <a:r>
              <a:rPr lang="ru-RU" sz="23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обогащения знаний детей старшего дошкольного возраста о ВОВ, формирование патриотизма, чувства гордости за подвиг своего народа, за свою семью, уважение                                          к ветеранам ВОВ</a:t>
            </a:r>
            <a:r>
              <a:rPr lang="ru-RU" sz="23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3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endParaRPr lang="ru-RU" sz="2300" b="1" dirty="0" smtClean="0">
              <a:solidFill>
                <a:srgbClr val="0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 algn="just">
              <a:spcBef>
                <a:spcPts val="1000"/>
              </a:spcBef>
              <a:spcAft>
                <a:spcPts val="800"/>
              </a:spcAft>
            </a:pPr>
            <a:r>
              <a:rPr lang="ru-RU" sz="23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Задачи</a:t>
            </a:r>
            <a:r>
              <a:rPr lang="ru-RU" sz="23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</a:t>
            </a:r>
            <a:r>
              <a:rPr lang="ru-RU" sz="23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3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Для детей:</a:t>
            </a: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Образовательные: </a:t>
            </a: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- расширять и систематизировать знания детей о чеченских героях ВОВ, способствовать формированию у детей интереса к истории своей семьи, своего народа;</a:t>
            </a:r>
            <a:endParaRPr lang="ru-RU" b="1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формировать нравственно-патриотические качества: храбрость, мужество, смелость, стремление защищать свою Родину;</a:t>
            </a: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3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Развивающие:</a:t>
            </a:r>
            <a:endParaRPr lang="ru-RU" b="1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развивать интеллектуальные способности, память, речь, наглядно – образное мышление, творческие способности, самостоятельность;</a:t>
            </a: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Воспитательные:</a:t>
            </a:r>
            <a:endParaRPr lang="ru-RU" b="1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воспитывать 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чувство гордости за свою малую и большую Родину, родных и близких родственников, бережное отношение к семейным фотографиям и наградам, уважение к ветеранам ВОВ, семейным ценностям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527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508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     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Для 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педагогов:</a:t>
            </a:r>
            <a:endParaRPr lang="ru-RU" sz="2200" b="1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разработать концепцию проекта и сформировать творческий временный коллектив;</a:t>
            </a:r>
          </a:p>
          <a:p>
            <a:pPr lvl="0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создать информационную базу по нравственно-патриотическому воспитанию детей;</a:t>
            </a:r>
          </a:p>
          <a:p>
            <a:pPr lvl="0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сформировать профессиональную компетенцию педагогов по использованию метода внедрения проекта;</a:t>
            </a:r>
          </a:p>
          <a:p>
            <a:pPr lvl="0"/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пропагандировать 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достижения и эффективный опыт инновационной деятельности в массовой педагогической практике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  <a:p>
            <a:pPr lvl="0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Для родителей:</a:t>
            </a:r>
          </a:p>
          <a:p>
            <a:pPr lvl="0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организовать сотрудничество с родителями через встречи, беседы, анкетирование;</a:t>
            </a:r>
          </a:p>
          <a:p>
            <a:pPr lvl="0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повысить педагогическую культуру родителей в вопросах нравственно-патриотического воспитания дошкольников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8051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06869" y="124523"/>
            <a:ext cx="5776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+mj-ea"/>
                <a:cs typeface="+mj-cs"/>
              </a:rPr>
              <a:t>Ожидаемые результаты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464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800"/>
              </a:spcAft>
              <a:buClr>
                <a:srgbClr val="90C226"/>
              </a:buClr>
              <a:buSzPct val="80000"/>
            </a:pPr>
            <a:r>
              <a:rPr lang="ru-RU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</a:t>
            </a:r>
            <a:r>
              <a:rPr lang="ru-RU" sz="24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со стороны детей: </a:t>
            </a:r>
          </a:p>
          <a:p>
            <a:pPr lvl="0" algn="just" defTabSz="457200">
              <a:buClr>
                <a:srgbClr val="90C226"/>
              </a:buClr>
              <a:buSzPct val="80000"/>
            </a:pP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- у  старших дошкольников развиты социально-коммуникативные навыки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условиях взаимодействия семьи и детского сада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;</a:t>
            </a:r>
          </a:p>
          <a:p>
            <a:pPr marL="114300" lvl="0" indent="0" algn="just" defTabSz="457200">
              <a:lnSpc>
                <a:spcPct val="100000"/>
              </a:lnSpc>
              <a:spcAft>
                <a:spcPts val="1000"/>
              </a:spcAft>
              <a:buClr>
                <a:srgbClr val="90C226"/>
              </a:buClr>
              <a:buSzPct val="80000"/>
              <a:buNone/>
            </a:pP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- сформированы представления о подвигах национальных героев – чеченских ветеранов ВОВ, расширились знания о большой и малой Родине;</a:t>
            </a:r>
          </a:p>
          <a:p>
            <a:pPr marL="114300" lvl="0" indent="0" algn="just" defTabSz="457200">
              <a:lnSpc>
                <a:spcPct val="100000"/>
              </a:lnSpc>
              <a:spcAft>
                <a:spcPts val="1000"/>
              </a:spcAft>
              <a:buClr>
                <a:srgbClr val="90C226"/>
              </a:buClr>
              <a:buSzPct val="80000"/>
              <a:buNone/>
            </a:pP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- сформированы представления о морально-нравственных ценностях, доброте, правде, мужестве, храбрости и отваге;</a:t>
            </a:r>
          </a:p>
          <a:p>
            <a:pPr marL="114300" lvl="0" indent="0" algn="just" defTabSz="457200">
              <a:lnSpc>
                <a:spcPct val="100000"/>
              </a:lnSpc>
              <a:spcAft>
                <a:spcPts val="1000"/>
              </a:spcAft>
              <a:buClr>
                <a:srgbClr val="90C226"/>
              </a:buClr>
              <a:buSzPct val="80000"/>
              <a:buNone/>
            </a:pP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- развита эмоционально-волевая сфера; </a:t>
            </a:r>
          </a:p>
          <a:p>
            <a:pPr marL="114300" lvl="0" indent="0" algn="just" defTabSz="457200">
              <a:lnSpc>
                <a:spcPct val="100000"/>
              </a:lnSpc>
              <a:spcAft>
                <a:spcPts val="1000"/>
              </a:spcAft>
              <a:buClr>
                <a:srgbClr val="90C226"/>
              </a:buClr>
              <a:buSzPct val="80000"/>
              <a:buNone/>
            </a:pP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- воспитаны патриотические чувства и любовь к  большой </a:t>
            </a:r>
            <a:r>
              <a:rPr lang="ru-RU" sz="2400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                     и 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малой Родине, своему народу, ветеранам ВОВ.</a:t>
            </a:r>
          </a:p>
        </p:txBody>
      </p:sp>
    </p:spTree>
    <p:extLst>
      <p:ext uri="{BB962C8B-B14F-4D97-AF65-F5344CB8AC3E}">
        <p14:creationId xmlns:p14="http://schemas.microsoft.com/office/powerpoint/2010/main" val="205390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3087</TotalTime>
  <Words>1740</Words>
  <Application>Microsoft Office PowerPoint</Application>
  <PresentationFormat>Экран (4:3)</PresentationFormat>
  <Paragraphs>394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Monotype Corsiva</vt:lpstr>
      <vt:lpstr>Times New Roman</vt:lpstr>
      <vt:lpstr>Тема Office</vt:lpstr>
      <vt:lpstr>Муниципальное дошкольное образовательное учреждение                                                                                              «Детский сад № 1 «Лучик» с. Комсомольское Гудермесского муниципального района»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milana</dc:creator>
  <cp:lastModifiedBy>milana</cp:lastModifiedBy>
  <cp:revision>148</cp:revision>
  <cp:lastPrinted>2025-02-04T14:24:17Z</cp:lastPrinted>
  <dcterms:created xsi:type="dcterms:W3CDTF">2025-01-14T09:30:31Z</dcterms:created>
  <dcterms:modified xsi:type="dcterms:W3CDTF">2025-02-07T07:32:35Z</dcterms:modified>
</cp:coreProperties>
</file>